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184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84" y="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D4ADC-5FDA-4B2A-862B-0BB10319FE0F}" type="datetimeFigureOut">
              <a:rPr lang="en-US" smtClean="0"/>
              <a:pPr/>
              <a:t>12/2/2015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8F675-8B00-4A54-A355-6931B13C4A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D4ADC-5FDA-4B2A-862B-0BB10319FE0F}" type="datetimeFigureOut">
              <a:rPr lang="en-US" smtClean="0"/>
              <a:pPr/>
              <a:t>12/2/2015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8F675-8B00-4A54-A355-6931B13C4A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D4ADC-5FDA-4B2A-862B-0BB10319FE0F}" type="datetimeFigureOut">
              <a:rPr lang="en-US" smtClean="0"/>
              <a:pPr/>
              <a:t>12/2/2015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8F675-8B00-4A54-A355-6931B13C4A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D4ADC-5FDA-4B2A-862B-0BB10319FE0F}" type="datetimeFigureOut">
              <a:rPr lang="en-US" smtClean="0"/>
              <a:pPr/>
              <a:t>12/2/2015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8F675-8B00-4A54-A355-6931B13C4A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D4ADC-5FDA-4B2A-862B-0BB10319FE0F}" type="datetimeFigureOut">
              <a:rPr lang="en-US" smtClean="0"/>
              <a:pPr/>
              <a:t>12/2/2015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8F675-8B00-4A54-A355-6931B13C4A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D4ADC-5FDA-4B2A-862B-0BB10319FE0F}" type="datetimeFigureOut">
              <a:rPr lang="en-US" smtClean="0"/>
              <a:pPr/>
              <a:t>12/2/2015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8F675-8B00-4A54-A355-6931B13C4A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D4ADC-5FDA-4B2A-862B-0BB10319FE0F}" type="datetimeFigureOut">
              <a:rPr lang="en-US" smtClean="0"/>
              <a:pPr/>
              <a:t>12/2/2015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8F675-8B00-4A54-A355-6931B13C4A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D4ADC-5FDA-4B2A-862B-0BB10319FE0F}" type="datetimeFigureOut">
              <a:rPr lang="en-US" smtClean="0"/>
              <a:pPr/>
              <a:t>12/2/2015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8F675-8B00-4A54-A355-6931B13C4A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D4ADC-5FDA-4B2A-862B-0BB10319FE0F}" type="datetimeFigureOut">
              <a:rPr lang="en-US" smtClean="0"/>
              <a:pPr/>
              <a:t>12/2/2015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8F675-8B00-4A54-A355-6931B13C4A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D4ADC-5FDA-4B2A-862B-0BB10319FE0F}" type="datetimeFigureOut">
              <a:rPr lang="en-US" smtClean="0"/>
              <a:pPr/>
              <a:t>12/2/2015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8F675-8B00-4A54-A355-6931B13C4A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D4ADC-5FDA-4B2A-862B-0BB10319FE0F}" type="datetimeFigureOut">
              <a:rPr lang="en-US" smtClean="0"/>
              <a:pPr/>
              <a:t>12/2/2015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8F675-8B00-4A54-A355-6931B13C4A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FD4ADC-5FDA-4B2A-862B-0BB10319FE0F}" type="datetimeFigureOut">
              <a:rPr lang="en-US" smtClean="0"/>
              <a:pPr/>
              <a:t>12/2/2015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68F675-8B00-4A54-A355-6931B13C4A9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071934" y="428604"/>
            <a:ext cx="4500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Az amíg ciklus, előtesztelő, előfeltételes cikuls.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85720" y="285728"/>
            <a:ext cx="35734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hu-HU" sz="5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Amíg ciklus</a:t>
            </a:r>
            <a:endParaRPr lang="en-US" sz="54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6" name="Oval 5"/>
          <p:cNvSpPr/>
          <p:nvPr/>
        </p:nvSpPr>
        <p:spPr>
          <a:xfrm>
            <a:off x="4143372" y="928670"/>
            <a:ext cx="720000" cy="720000"/>
          </a:xfrm>
          <a:prstGeom prst="ellipse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1.</a:t>
            </a:r>
            <a:endParaRPr lang="en-US" dirty="0"/>
          </a:p>
        </p:txBody>
      </p:sp>
      <p:pic>
        <p:nvPicPr>
          <p:cNvPr id="11266" name="Picture 2" descr="http://us.123rf.com/450wm/chuhail/chuhail1304/chuhail130400082/19013291-szerencs%C3%A9s-kocka-rajzfilm-icon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00232" y="1714488"/>
            <a:ext cx="1363354" cy="1423455"/>
          </a:xfrm>
          <a:prstGeom prst="rect">
            <a:avLst/>
          </a:prstGeom>
          <a:noFill/>
        </p:spPr>
      </p:pic>
      <p:sp>
        <p:nvSpPr>
          <p:cNvPr id="11268" name="AutoShape 4" descr="https://pixabay.com/static/uploads/photo/2012/04/24/13/17/dice-40019_64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70" name="AutoShape 6" descr="https://pixabay.com/static/uploads/photo/2012/04/24/13/17/dice-40019_64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" name="Picture 9" descr="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71670" y="1857365"/>
            <a:ext cx="1000132" cy="1051042"/>
          </a:xfrm>
          <a:prstGeom prst="rect">
            <a:avLst/>
          </a:prstGeom>
        </p:spPr>
      </p:pic>
      <p:pic>
        <p:nvPicPr>
          <p:cNvPr id="11" name="Picture 10" descr="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57554" y="3571876"/>
            <a:ext cx="1119174" cy="91632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143504" y="1142984"/>
            <a:ext cx="3571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Dobj egy számot, és lépj annyit!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4857752" y="1571612"/>
            <a:ext cx="571504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5429256" y="1571612"/>
            <a:ext cx="571504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6000760" y="1571612"/>
            <a:ext cx="571504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6572264" y="1571612"/>
            <a:ext cx="571504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7143768" y="1571612"/>
            <a:ext cx="571504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4857752" y="2214554"/>
            <a:ext cx="571504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5429256" y="2214554"/>
            <a:ext cx="571504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6000760" y="2214554"/>
            <a:ext cx="571504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6572264" y="2214554"/>
            <a:ext cx="571504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7143768" y="2214554"/>
            <a:ext cx="571504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4857752" y="2857496"/>
            <a:ext cx="571504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5429256" y="2857496"/>
            <a:ext cx="571504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6000760" y="2857496"/>
            <a:ext cx="571504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6572264" y="2857496"/>
            <a:ext cx="571504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7143768" y="2857496"/>
            <a:ext cx="571504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4857752" y="3500438"/>
            <a:ext cx="571504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5429256" y="3500438"/>
            <a:ext cx="571504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6000760" y="3500438"/>
            <a:ext cx="571504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6572264" y="3500438"/>
            <a:ext cx="571504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7143768" y="3500438"/>
            <a:ext cx="571504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4857752" y="4143380"/>
            <a:ext cx="571504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5429256" y="4143380"/>
            <a:ext cx="571504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6000760" y="4143380"/>
            <a:ext cx="571504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6572264" y="4143380"/>
            <a:ext cx="571504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7143768" y="4143380"/>
            <a:ext cx="571504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4857752" y="4786322"/>
            <a:ext cx="571504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5429256" y="4786322"/>
            <a:ext cx="571504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6000760" y="4786322"/>
            <a:ext cx="571504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6572264" y="4786322"/>
            <a:ext cx="571504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7143768" y="4786322"/>
            <a:ext cx="571504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4857752" y="5429264"/>
            <a:ext cx="571504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5429256" y="5429264"/>
            <a:ext cx="571504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6000760" y="5429264"/>
            <a:ext cx="571504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6572264" y="5429264"/>
            <a:ext cx="571504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7143768" y="5429264"/>
            <a:ext cx="571504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4857752" y="6072206"/>
            <a:ext cx="571504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5429256" y="6072206"/>
            <a:ext cx="571504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6000760" y="6072206"/>
            <a:ext cx="571504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>
            <a:off x="6572264" y="6072206"/>
            <a:ext cx="571504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7143768" y="6072206"/>
            <a:ext cx="571504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7715272" y="1571612"/>
            <a:ext cx="571504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/>
          <p:cNvSpPr/>
          <p:nvPr/>
        </p:nvSpPr>
        <p:spPr>
          <a:xfrm>
            <a:off x="7715272" y="2214554"/>
            <a:ext cx="571504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7715272" y="2857496"/>
            <a:ext cx="571504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/>
          <p:cNvSpPr/>
          <p:nvPr/>
        </p:nvSpPr>
        <p:spPr>
          <a:xfrm>
            <a:off x="7715272" y="3500438"/>
            <a:ext cx="571504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7715272" y="4143380"/>
            <a:ext cx="571504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7715272" y="4786322"/>
            <a:ext cx="571504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/>
          <p:cNvSpPr/>
          <p:nvPr/>
        </p:nvSpPr>
        <p:spPr>
          <a:xfrm>
            <a:off x="7715272" y="5429264"/>
            <a:ext cx="571504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/>
          <p:cNvSpPr/>
          <p:nvPr/>
        </p:nvSpPr>
        <p:spPr>
          <a:xfrm>
            <a:off x="7715272" y="6072206"/>
            <a:ext cx="571504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/>
          <p:cNvSpPr/>
          <p:nvPr/>
        </p:nvSpPr>
        <p:spPr>
          <a:xfrm>
            <a:off x="8286776" y="1571612"/>
            <a:ext cx="571504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/>
          <p:cNvSpPr/>
          <p:nvPr/>
        </p:nvSpPr>
        <p:spPr>
          <a:xfrm>
            <a:off x="8286776" y="2214554"/>
            <a:ext cx="571504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/>
          <p:cNvSpPr/>
          <p:nvPr/>
        </p:nvSpPr>
        <p:spPr>
          <a:xfrm>
            <a:off x="8286776" y="2857496"/>
            <a:ext cx="571504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/>
          <p:cNvSpPr/>
          <p:nvPr/>
        </p:nvSpPr>
        <p:spPr>
          <a:xfrm>
            <a:off x="8286776" y="3500438"/>
            <a:ext cx="571504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/>
          <p:cNvSpPr/>
          <p:nvPr/>
        </p:nvSpPr>
        <p:spPr>
          <a:xfrm>
            <a:off x="8286776" y="4143380"/>
            <a:ext cx="571504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/>
          <p:cNvSpPr/>
          <p:nvPr/>
        </p:nvSpPr>
        <p:spPr>
          <a:xfrm>
            <a:off x="8286776" y="4786322"/>
            <a:ext cx="571504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/>
          <p:cNvSpPr/>
          <p:nvPr/>
        </p:nvSpPr>
        <p:spPr>
          <a:xfrm>
            <a:off x="8286776" y="5429264"/>
            <a:ext cx="571504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/>
          <p:cNvSpPr/>
          <p:nvPr/>
        </p:nvSpPr>
        <p:spPr>
          <a:xfrm>
            <a:off x="8286776" y="6072206"/>
            <a:ext cx="571504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/>
          <p:cNvSpPr txBox="1"/>
          <p:nvPr/>
        </p:nvSpPr>
        <p:spPr>
          <a:xfrm>
            <a:off x="571472" y="5429264"/>
            <a:ext cx="3857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Ha hatost dobtál, dobj még egyszer!</a:t>
            </a:r>
            <a:endParaRPr lang="en-US" dirty="0"/>
          </a:p>
        </p:txBody>
      </p:sp>
      <p:sp>
        <p:nvSpPr>
          <p:cNvPr id="70" name="Cloud Callout 69"/>
          <p:cNvSpPr/>
          <p:nvPr/>
        </p:nvSpPr>
        <p:spPr>
          <a:xfrm>
            <a:off x="642910" y="2928934"/>
            <a:ext cx="2786082" cy="2143140"/>
          </a:xfrm>
          <a:prstGeom prst="cloudCallout">
            <a:avLst>
              <a:gd name="adj1" fmla="val -31089"/>
              <a:gd name="adj2" fmla="val 90500"/>
            </a:avLst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hu-H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Most te következel</a:t>
            </a:r>
            <a:endParaRPr 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71" name="Rounded Rectangle 70"/>
          <p:cNvSpPr/>
          <p:nvPr/>
        </p:nvSpPr>
        <p:spPr>
          <a:xfrm>
            <a:off x="357158" y="6072206"/>
            <a:ext cx="4286280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Az nyer, aki </a:t>
            </a:r>
            <a:r>
              <a:rPr lang="hu-HU" b="1" dirty="0" smtClean="0">
                <a:solidFill>
                  <a:schemeClr val="accent2">
                    <a:lumMod val="75000"/>
                  </a:schemeClr>
                </a:solidFill>
              </a:rPr>
              <a:t>k</a:t>
            </a:r>
            <a:r>
              <a:rPr lang="hu-HU" dirty="0" smtClean="0"/>
              <a:t> dobás után a legtöbbet dobta.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6562 -0.17291 C 0.14479 -0.16504 0.12395 -0.15694 0.11093 -0.14583 C 0.09791 -0.13472 0.09826 -0.12639 0.0875 -0.10625 C 0.07673 -0.08611 0.06145 -0.04259 0.04687 -0.025 C 0.03229 -0.0074 0.01614 -0.0037 4.16667E-6 3.7037E-7 " pathEditMode="relative" ptsTypes="aaaaA">
                                      <p:cBhvr>
                                        <p:cTn id="14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9" presetClass="entr" presetSubtype="0" accel="10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500"/>
                            </p:stCondLst>
                            <p:childTnLst>
                              <p:par>
                                <p:cTn id="2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500"/>
                            </p:stCondLst>
                            <p:childTnLst>
                              <p:par>
                                <p:cTn id="3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500"/>
                            </p:stCondLst>
                            <p:childTnLst>
                              <p:par>
                                <p:cTn id="34" presetID="21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000"/>
                            </p:stCondLst>
                            <p:childTnLst>
                              <p:par>
                                <p:cTn id="40" presetID="21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500"/>
                            </p:stCondLst>
                            <p:childTnLst>
                              <p:par>
                                <p:cTn id="46" presetID="21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000"/>
                            </p:stCondLst>
                            <p:childTnLst>
                              <p:par>
                                <p:cTn id="52" presetID="21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500"/>
                            </p:stCondLst>
                            <p:childTnLst>
                              <p:par>
                                <p:cTn id="58" presetID="21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6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000"/>
                            </p:stCondLst>
                            <p:childTnLst>
                              <p:par>
                                <p:cTn id="6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 tmFilter="0,0; .5, 1; 1, 1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9250"/>
                            </p:stCondLst>
                            <p:childTnLst>
                              <p:par>
                                <p:cTn id="7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5 -0.40255 C 0.00208 -0.37546 -0.02083 -0.34815 -0.03542 -0.29931 C -0.05 -0.25023 -0.06945 -0.15833 -0.06372 -0.1088 C -0.05781 -0.0588 -0.01059 -0.01921 1.11111E-6 0 " pathEditMode="relative" rAng="0" ptsTypes="aaaA">
                                      <p:cBhvr>
                                        <p:cTn id="7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" y="2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1250"/>
                            </p:stCondLst>
                            <p:childTnLst>
                              <p:par>
                                <p:cTn id="79" presetID="2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8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8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8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8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6" grpId="0" animBg="1"/>
      <p:bldP spid="12" grpId="0"/>
      <p:bldP spid="13" grpId="0" animBg="1"/>
      <p:bldP spid="14" grpId="0" animBg="1"/>
      <p:bldP spid="15" grpId="0" animBg="1"/>
      <p:bldP spid="16" grpId="0" animBg="1"/>
      <p:bldP spid="17" grpId="0" animBg="1"/>
      <p:bldP spid="53" grpId="0" animBg="1"/>
      <p:bldP spid="69" grpId="0"/>
      <p:bldP spid="7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4348" y="785794"/>
            <a:ext cx="60007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Feladat adatai:</a:t>
            </a:r>
            <a:endParaRPr lang="en-US" sz="6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628" y="3571876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Nem</a:t>
            </a:r>
            <a:r>
              <a:rPr lang="en-US" b="1" i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hu-HU" b="1" i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6-ost </a:t>
            </a:r>
            <a:r>
              <a:rPr lang="hu-HU" b="1" i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dobott?</a:t>
            </a:r>
            <a:endParaRPr lang="en-US" b="1" i="1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15074" y="3988362"/>
            <a:ext cx="928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hu-HU" dirty="0" smtClean="0">
                <a:solidFill>
                  <a:schemeClr val="accent2">
                    <a:lumMod val="75000"/>
                  </a:schemeClr>
                </a:solidFill>
              </a:rPr>
              <a:t>lép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;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858016" y="4068553"/>
            <a:ext cx="9286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sz</a:t>
            </a:r>
            <a:r>
              <a:rPr lang="hu-HU" dirty="0" smtClean="0">
                <a:solidFill>
                  <a:schemeClr val="accent2">
                    <a:lumMod val="75000"/>
                  </a:schemeClr>
                </a:solidFill>
              </a:rPr>
              <a:t>á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mol;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43834" y="5059932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hu-HU" dirty="0" smtClean="0">
                <a:solidFill>
                  <a:schemeClr val="accent2">
                    <a:lumMod val="75000"/>
                  </a:schemeClr>
                </a:solidFill>
              </a:rPr>
              <a:t>dob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;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71604" y="2773916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hu-HU" dirty="0" smtClean="0">
                <a:solidFill>
                  <a:srgbClr val="FF0000"/>
                </a:solidFill>
              </a:rPr>
              <a:t>l</a:t>
            </a:r>
            <a:r>
              <a:rPr lang="en-US" dirty="0" smtClean="0">
                <a:solidFill>
                  <a:srgbClr val="FF0000"/>
                </a:solidFill>
              </a:rPr>
              <a:t>e</a:t>
            </a:r>
            <a:r>
              <a:rPr lang="hu-HU" dirty="0" smtClean="0">
                <a:solidFill>
                  <a:srgbClr val="FF0000"/>
                </a:solidFill>
              </a:rPr>
              <a:t>p</a:t>
            </a:r>
            <a:r>
              <a:rPr lang="en-US" dirty="0" smtClean="0">
                <a:solidFill>
                  <a:srgbClr val="FF0000"/>
                </a:solidFill>
              </a:rPr>
              <a:t>1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:=</a:t>
            </a:r>
            <a:r>
              <a:rPr lang="en-US" dirty="0" smtClean="0">
                <a:solidFill>
                  <a:srgbClr val="FF0000"/>
                </a:solidFill>
              </a:rPr>
              <a:t>lep1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+6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;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571604" y="3131106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sz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:=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sz+</a:t>
            </a:r>
            <a:r>
              <a:rPr lang="en-US" dirty="0" smtClean="0">
                <a:solidFill>
                  <a:srgbClr val="FF0000"/>
                </a:solidFill>
              </a:rPr>
              <a:t>lep1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;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43042" y="3357562"/>
            <a:ext cx="1857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dobott</a:t>
            </a:r>
            <a:r>
              <a:rPr lang="en-US" sz="3600" b="1" dirty="0" smtClean="0">
                <a:solidFill>
                  <a:schemeClr val="accent3"/>
                </a:solidFill>
              </a:rPr>
              <a:t>2</a:t>
            </a:r>
            <a:r>
              <a:rPr lang="en-US" dirty="0" smtClean="0"/>
              <a:t>(</a:t>
            </a:r>
            <a:r>
              <a:rPr lang="en-US" b="1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kocka</a:t>
            </a:r>
            <a:r>
              <a:rPr lang="en-US" dirty="0" smtClean="0"/>
              <a:t>);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1472" y="1643050"/>
            <a:ext cx="7429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dobott</a:t>
            </a:r>
            <a:r>
              <a:rPr lang="en-US" sz="3600" b="1" dirty="0" smtClean="0">
                <a:solidFill>
                  <a:schemeClr val="accent3"/>
                </a:solidFill>
              </a:rPr>
              <a:t>1</a:t>
            </a:r>
            <a:r>
              <a:rPr lang="en-US" dirty="0" smtClean="0"/>
              <a:t>(</a:t>
            </a:r>
            <a:r>
              <a:rPr lang="en-US" b="1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kocka</a:t>
            </a:r>
            <a:r>
              <a:rPr lang="en-US" dirty="0" smtClean="0"/>
              <a:t>); </a:t>
            </a:r>
            <a:r>
              <a:rPr lang="en-US" dirty="0" smtClean="0">
                <a:solidFill>
                  <a:srgbClr val="FF0000"/>
                </a:solidFill>
              </a:rPr>
              <a:t>lep1</a:t>
            </a:r>
            <a:r>
              <a:rPr lang="en-US" dirty="0" smtClean="0"/>
              <a:t>:=</a:t>
            </a:r>
            <a:r>
              <a:rPr lang="hu-HU" dirty="0" smtClean="0">
                <a:solidFill>
                  <a:srgbClr val="FFFF00"/>
                </a:solidFill>
              </a:rPr>
              <a:t>0</a:t>
            </a:r>
            <a:r>
              <a:rPr lang="en-US" dirty="0" smtClean="0"/>
              <a:t>; </a:t>
            </a:r>
            <a:r>
              <a:rPr lang="en-US" dirty="0" err="1" smtClean="0"/>
              <a:t>sz</a:t>
            </a:r>
            <a:r>
              <a:rPr lang="en-US" dirty="0" smtClean="0"/>
              <a:t>:=</a:t>
            </a:r>
            <a:r>
              <a:rPr lang="hu-HU" dirty="0" smtClean="0">
                <a:solidFill>
                  <a:srgbClr val="FFFF00"/>
                </a:solidFill>
              </a:rPr>
              <a:t>0</a:t>
            </a:r>
            <a:r>
              <a:rPr lang="en-US" dirty="0" smtClean="0"/>
              <a:t>;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571472" y="285728"/>
            <a:ext cx="8358246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2. Lesz-e olyan alkalom, amikor soha nem dob 6-ost?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5857884" y="1071546"/>
            <a:ext cx="2428892" cy="15001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IGEN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42910" y="2284579"/>
            <a:ext cx="742955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ha </a:t>
            </a:r>
            <a:r>
              <a:rPr lang="en-US" dirty="0" smtClean="0"/>
              <a:t>  _____________ </a:t>
            </a:r>
            <a:r>
              <a:rPr lang="hu-HU" dirty="0" smtClean="0"/>
              <a:t>akkor</a:t>
            </a:r>
          </a:p>
          <a:p>
            <a:r>
              <a:rPr lang="hu-HU" dirty="0"/>
              <a:t> </a:t>
            </a:r>
            <a:r>
              <a:rPr lang="hu-HU" dirty="0" smtClean="0"/>
              <a:t>      </a:t>
            </a:r>
            <a:r>
              <a:rPr lang="en-US" dirty="0" smtClean="0"/>
              <a:t>            </a:t>
            </a:r>
          </a:p>
          <a:p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                         ____________</a:t>
            </a:r>
          </a:p>
          <a:p>
            <a:endParaRPr lang="en-US" sz="1400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sz="1400" dirty="0" smtClean="0"/>
              <a:t>                        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____________</a:t>
            </a:r>
          </a:p>
          <a:p>
            <a:endParaRPr lang="en-US" sz="1400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sz="1400" dirty="0" smtClean="0"/>
              <a:t>                        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____________</a:t>
            </a:r>
            <a:endParaRPr lang="en-US" sz="1400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en-US" sz="1400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sz="1400" dirty="0" smtClean="0"/>
              <a:t>          </a:t>
            </a:r>
            <a:endParaRPr lang="en-US" sz="1400" dirty="0" smtClean="0"/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 smtClean="0"/>
          </a:p>
          <a:p>
            <a:r>
              <a:rPr lang="en-US" sz="1400" dirty="0" smtClean="0"/>
              <a:t>  </a:t>
            </a:r>
            <a:r>
              <a:rPr lang="en-US" dirty="0" smtClean="0"/>
              <a:t>(ha)</a:t>
            </a:r>
            <a:r>
              <a:rPr lang="en-US" dirty="0" err="1" smtClean="0"/>
              <a:t>vege</a:t>
            </a:r>
            <a:endParaRPr lang="en-US" dirty="0" smtClean="0"/>
          </a:p>
        </p:txBody>
      </p:sp>
      <p:sp>
        <p:nvSpPr>
          <p:cNvPr id="18" name="TextBox 17"/>
          <p:cNvSpPr txBox="1"/>
          <p:nvPr/>
        </p:nvSpPr>
        <p:spPr>
          <a:xfrm>
            <a:off x="1428728" y="2273850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kocka</a:t>
            </a:r>
            <a:r>
              <a:rPr lang="en-US" b="1" i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&lt;&gt;6</a:t>
            </a:r>
            <a:endParaRPr lang="en-US" b="1" i="1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cxnSp>
        <p:nvCxnSpPr>
          <p:cNvPr id="20" name="Straight Arrow Connector 19"/>
          <p:cNvCxnSpPr>
            <a:stCxn id="8" idx="1"/>
          </p:cNvCxnSpPr>
          <p:nvPr/>
        </p:nvCxnSpPr>
        <p:spPr>
          <a:xfrm rot="10800000">
            <a:off x="2428860" y="3857628"/>
            <a:ext cx="5214974" cy="13869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786182" y="1845222"/>
            <a:ext cx="3429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Hanyszordobtak</a:t>
            </a:r>
            <a:r>
              <a:rPr lang="en-US" dirty="0" smtClean="0"/>
              <a:t>:=0;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7" grpId="0"/>
      <p:bldP spid="18" grpId="0"/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4348" y="785794"/>
            <a:ext cx="60007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Feladat adatai:</a:t>
            </a:r>
            <a:endParaRPr lang="en-US" sz="6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628" y="3571876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Nem</a:t>
            </a:r>
            <a:r>
              <a:rPr lang="en-US" b="1" i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hu-HU" b="1" i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6-ost </a:t>
            </a:r>
            <a:r>
              <a:rPr lang="hu-HU" b="1" i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dobott?</a:t>
            </a:r>
            <a:endParaRPr lang="en-US" b="1" i="1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15074" y="3988362"/>
            <a:ext cx="928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hu-HU" dirty="0" smtClean="0">
                <a:solidFill>
                  <a:schemeClr val="accent2">
                    <a:lumMod val="75000"/>
                  </a:schemeClr>
                </a:solidFill>
              </a:rPr>
              <a:t>lép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;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858016" y="4068553"/>
            <a:ext cx="9286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sz</a:t>
            </a:r>
            <a:r>
              <a:rPr lang="hu-HU" dirty="0" smtClean="0">
                <a:solidFill>
                  <a:schemeClr val="accent2">
                    <a:lumMod val="75000"/>
                  </a:schemeClr>
                </a:solidFill>
              </a:rPr>
              <a:t>á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mol;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43834" y="5059932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hu-HU" dirty="0" smtClean="0">
                <a:solidFill>
                  <a:schemeClr val="accent2">
                    <a:lumMod val="75000"/>
                  </a:schemeClr>
                </a:solidFill>
              </a:rPr>
              <a:t>dob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;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71604" y="2773916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hu-HU" dirty="0" smtClean="0">
                <a:solidFill>
                  <a:srgbClr val="FF0000"/>
                </a:solidFill>
              </a:rPr>
              <a:t>l</a:t>
            </a:r>
            <a:r>
              <a:rPr lang="en-US" dirty="0" smtClean="0">
                <a:solidFill>
                  <a:srgbClr val="FF0000"/>
                </a:solidFill>
              </a:rPr>
              <a:t>e</a:t>
            </a:r>
            <a:r>
              <a:rPr lang="hu-HU" dirty="0" smtClean="0">
                <a:solidFill>
                  <a:srgbClr val="FF0000"/>
                </a:solidFill>
              </a:rPr>
              <a:t>p</a:t>
            </a:r>
            <a:r>
              <a:rPr lang="en-US" dirty="0" smtClean="0">
                <a:solidFill>
                  <a:srgbClr val="FF0000"/>
                </a:solidFill>
              </a:rPr>
              <a:t>1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:=</a:t>
            </a:r>
            <a:r>
              <a:rPr lang="en-US" dirty="0" smtClean="0">
                <a:solidFill>
                  <a:srgbClr val="FF0000"/>
                </a:solidFill>
              </a:rPr>
              <a:t>lep1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+6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;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571604" y="3131106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sz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:=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sz+</a:t>
            </a:r>
            <a:r>
              <a:rPr lang="en-US" dirty="0" smtClean="0">
                <a:solidFill>
                  <a:srgbClr val="FF0000"/>
                </a:solidFill>
              </a:rPr>
              <a:t>lep1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;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43042" y="3357562"/>
            <a:ext cx="1857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dobott</a:t>
            </a:r>
            <a:r>
              <a:rPr lang="en-US" sz="3600" b="1" dirty="0" smtClean="0">
                <a:solidFill>
                  <a:schemeClr val="accent3"/>
                </a:solidFill>
              </a:rPr>
              <a:t>2</a:t>
            </a:r>
            <a:r>
              <a:rPr lang="en-US" dirty="0" smtClean="0"/>
              <a:t>(</a:t>
            </a:r>
            <a:r>
              <a:rPr lang="en-US" b="1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kocka</a:t>
            </a:r>
            <a:r>
              <a:rPr lang="en-US" dirty="0" smtClean="0"/>
              <a:t>);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1472" y="1643050"/>
            <a:ext cx="7429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dobott</a:t>
            </a:r>
            <a:r>
              <a:rPr lang="en-US" sz="3600" b="1" dirty="0" smtClean="0">
                <a:solidFill>
                  <a:schemeClr val="accent3"/>
                </a:solidFill>
              </a:rPr>
              <a:t>1</a:t>
            </a:r>
            <a:r>
              <a:rPr lang="en-US" dirty="0" smtClean="0"/>
              <a:t>(</a:t>
            </a:r>
            <a:r>
              <a:rPr lang="en-US" b="1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kocka</a:t>
            </a:r>
            <a:r>
              <a:rPr lang="en-US" dirty="0" smtClean="0"/>
              <a:t>); </a:t>
            </a:r>
            <a:r>
              <a:rPr lang="en-US" dirty="0" smtClean="0">
                <a:solidFill>
                  <a:srgbClr val="FF0000"/>
                </a:solidFill>
              </a:rPr>
              <a:t>lep1</a:t>
            </a:r>
            <a:r>
              <a:rPr lang="en-US" dirty="0" smtClean="0"/>
              <a:t>:=</a:t>
            </a:r>
            <a:r>
              <a:rPr lang="hu-HU" dirty="0" smtClean="0">
                <a:solidFill>
                  <a:srgbClr val="FFFF00"/>
                </a:solidFill>
              </a:rPr>
              <a:t>0</a:t>
            </a:r>
            <a:r>
              <a:rPr lang="en-US" dirty="0" smtClean="0"/>
              <a:t>; </a:t>
            </a:r>
            <a:r>
              <a:rPr lang="en-US" dirty="0" err="1" smtClean="0"/>
              <a:t>sz</a:t>
            </a:r>
            <a:r>
              <a:rPr lang="en-US" dirty="0" smtClean="0"/>
              <a:t>:=</a:t>
            </a:r>
            <a:r>
              <a:rPr lang="hu-HU" dirty="0" smtClean="0">
                <a:solidFill>
                  <a:srgbClr val="FFFF00"/>
                </a:solidFill>
              </a:rPr>
              <a:t>0</a:t>
            </a:r>
            <a:r>
              <a:rPr lang="en-US" dirty="0" smtClean="0"/>
              <a:t>;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571472" y="285728"/>
            <a:ext cx="8358246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2. Lesz-e olyan alkalom, amikor soha nem dob 6-ost?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5857884" y="1071546"/>
            <a:ext cx="2428892" cy="15001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IGEN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42910" y="2284579"/>
            <a:ext cx="742955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ha </a:t>
            </a:r>
            <a:r>
              <a:rPr lang="en-US" dirty="0" smtClean="0"/>
              <a:t>  _____________ </a:t>
            </a:r>
            <a:r>
              <a:rPr lang="hu-HU" dirty="0" smtClean="0"/>
              <a:t>akkor</a:t>
            </a:r>
          </a:p>
          <a:p>
            <a:r>
              <a:rPr lang="hu-HU" dirty="0"/>
              <a:t> </a:t>
            </a:r>
            <a:r>
              <a:rPr lang="hu-HU" dirty="0" smtClean="0"/>
              <a:t>      </a:t>
            </a:r>
            <a:r>
              <a:rPr lang="en-US" dirty="0" smtClean="0"/>
              <a:t>            </a:t>
            </a:r>
          </a:p>
          <a:p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                         ____________</a:t>
            </a:r>
          </a:p>
          <a:p>
            <a:endParaRPr lang="en-US" sz="1400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sz="1400" dirty="0" smtClean="0"/>
              <a:t>                        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____________</a:t>
            </a:r>
          </a:p>
          <a:p>
            <a:endParaRPr lang="en-US" sz="1400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sz="1400" dirty="0" smtClean="0"/>
              <a:t>                        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____________</a:t>
            </a:r>
            <a:endParaRPr lang="en-US" sz="1400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en-US" sz="1400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sz="1400" dirty="0" smtClean="0"/>
              <a:t>          </a:t>
            </a:r>
            <a:endParaRPr lang="en-US" sz="1400" dirty="0" smtClean="0"/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 smtClean="0"/>
          </a:p>
          <a:p>
            <a:r>
              <a:rPr lang="en-US" sz="1400" dirty="0" smtClean="0"/>
              <a:t>  </a:t>
            </a:r>
            <a:r>
              <a:rPr lang="en-US" dirty="0" smtClean="0"/>
              <a:t>(ha)</a:t>
            </a:r>
            <a:r>
              <a:rPr lang="en-US" dirty="0" err="1" smtClean="0"/>
              <a:t>vege</a:t>
            </a:r>
            <a:endParaRPr lang="en-US" dirty="0" smtClean="0"/>
          </a:p>
        </p:txBody>
      </p:sp>
      <p:sp>
        <p:nvSpPr>
          <p:cNvPr id="18" name="TextBox 17"/>
          <p:cNvSpPr txBox="1"/>
          <p:nvPr/>
        </p:nvSpPr>
        <p:spPr>
          <a:xfrm>
            <a:off x="1428728" y="2273850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kocka</a:t>
            </a:r>
            <a:r>
              <a:rPr lang="en-US" b="1" i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&lt;&gt;6</a:t>
            </a:r>
            <a:endParaRPr lang="en-US" b="1" i="1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cxnSp>
        <p:nvCxnSpPr>
          <p:cNvPr id="20" name="Straight Arrow Connector 19"/>
          <p:cNvCxnSpPr>
            <a:stCxn id="8" idx="1"/>
          </p:cNvCxnSpPr>
          <p:nvPr/>
        </p:nvCxnSpPr>
        <p:spPr>
          <a:xfrm rot="10800000">
            <a:off x="2428860" y="3857628"/>
            <a:ext cx="5214974" cy="13869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786182" y="1845222"/>
            <a:ext cx="3429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Hanyszordobtak</a:t>
            </a:r>
            <a:r>
              <a:rPr lang="en-US" dirty="0" smtClean="0"/>
              <a:t>:=0;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1643042" y="4214818"/>
            <a:ext cx="49292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Hanyszordobtak</a:t>
            </a:r>
            <a:r>
              <a:rPr lang="en-US" dirty="0" smtClean="0"/>
              <a:t>:=</a:t>
            </a:r>
            <a:r>
              <a:rPr lang="en-US" dirty="0" smtClean="0"/>
              <a:t> </a:t>
            </a:r>
            <a:r>
              <a:rPr lang="en-US" dirty="0" smtClean="0"/>
              <a:t>Hanyszordobtak+1;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1785918" y="4786322"/>
            <a:ext cx="49292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Ki_kovetkezik</a:t>
            </a:r>
            <a:r>
              <a:rPr lang="en-US" dirty="0" smtClean="0"/>
              <a:t>:= 2;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7" grpId="0"/>
      <p:bldP spid="18" grpId="0"/>
      <p:bldP spid="21" grpId="0"/>
      <p:bldP spid="19" grpId="0"/>
      <p:bldP spid="2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4348" y="785794"/>
            <a:ext cx="60007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Feladat adatai:</a:t>
            </a:r>
            <a:endParaRPr lang="en-US" sz="6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628" y="3571876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Nem</a:t>
            </a:r>
            <a:r>
              <a:rPr lang="en-US" b="1" i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hu-HU" b="1" i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6-ost </a:t>
            </a:r>
            <a:r>
              <a:rPr lang="hu-HU" b="1" i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dobott?</a:t>
            </a:r>
            <a:endParaRPr lang="en-US" b="1" i="1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15074" y="3988362"/>
            <a:ext cx="928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hu-HU" dirty="0" smtClean="0">
                <a:solidFill>
                  <a:schemeClr val="accent2">
                    <a:lumMod val="75000"/>
                  </a:schemeClr>
                </a:solidFill>
              </a:rPr>
              <a:t>lép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;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858016" y="4068553"/>
            <a:ext cx="9286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sz</a:t>
            </a:r>
            <a:r>
              <a:rPr lang="hu-HU" dirty="0" smtClean="0">
                <a:solidFill>
                  <a:schemeClr val="accent2">
                    <a:lumMod val="75000"/>
                  </a:schemeClr>
                </a:solidFill>
              </a:rPr>
              <a:t>á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mol;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43834" y="5059932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hu-HU" dirty="0" smtClean="0">
                <a:solidFill>
                  <a:schemeClr val="accent2">
                    <a:lumMod val="75000"/>
                  </a:schemeClr>
                </a:solidFill>
              </a:rPr>
              <a:t>dob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;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1472" y="1643050"/>
            <a:ext cx="7429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dobott</a:t>
            </a:r>
            <a:r>
              <a:rPr lang="en-US" sz="3600" b="1" dirty="0" smtClean="0">
                <a:solidFill>
                  <a:schemeClr val="accent3"/>
                </a:solidFill>
              </a:rPr>
              <a:t>1</a:t>
            </a:r>
            <a:r>
              <a:rPr lang="en-US" dirty="0" smtClean="0"/>
              <a:t>(</a:t>
            </a:r>
            <a:r>
              <a:rPr lang="en-US" b="1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kocka</a:t>
            </a:r>
            <a:r>
              <a:rPr lang="en-US" dirty="0" smtClean="0"/>
              <a:t>); </a:t>
            </a:r>
            <a:r>
              <a:rPr lang="en-US" dirty="0" smtClean="0">
                <a:solidFill>
                  <a:srgbClr val="FF0000"/>
                </a:solidFill>
              </a:rPr>
              <a:t>lep1</a:t>
            </a:r>
            <a:r>
              <a:rPr lang="en-US" dirty="0" smtClean="0"/>
              <a:t>:=</a:t>
            </a:r>
            <a:r>
              <a:rPr lang="hu-HU" dirty="0" smtClean="0">
                <a:solidFill>
                  <a:srgbClr val="FFFF00"/>
                </a:solidFill>
              </a:rPr>
              <a:t>0</a:t>
            </a:r>
            <a:r>
              <a:rPr lang="en-US" dirty="0" smtClean="0"/>
              <a:t>; </a:t>
            </a:r>
            <a:r>
              <a:rPr lang="en-US" dirty="0" err="1" smtClean="0"/>
              <a:t>sz</a:t>
            </a:r>
            <a:r>
              <a:rPr lang="en-US" dirty="0" smtClean="0"/>
              <a:t>:=</a:t>
            </a:r>
            <a:r>
              <a:rPr lang="hu-HU" dirty="0" smtClean="0">
                <a:solidFill>
                  <a:srgbClr val="FFFF00"/>
                </a:solidFill>
              </a:rPr>
              <a:t>0</a:t>
            </a:r>
            <a:r>
              <a:rPr lang="en-US" dirty="0" smtClean="0"/>
              <a:t>;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571472" y="285728"/>
            <a:ext cx="8358246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2. Lesz-e olyan alkalom, amikor soha nem dob 6-ost?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5857884" y="1071546"/>
            <a:ext cx="2428892" cy="15001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IGEN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3786182" y="1845222"/>
            <a:ext cx="3429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Hanyszordobtak</a:t>
            </a:r>
            <a:r>
              <a:rPr lang="en-US" dirty="0" smtClean="0"/>
              <a:t>:=0;</a:t>
            </a:r>
            <a:endParaRPr lang="en-US" dirty="0"/>
          </a:p>
        </p:txBody>
      </p:sp>
      <p:grpSp>
        <p:nvGrpSpPr>
          <p:cNvPr id="23" name="Group 22"/>
          <p:cNvGrpSpPr/>
          <p:nvPr/>
        </p:nvGrpSpPr>
        <p:grpSpPr>
          <a:xfrm>
            <a:off x="642910" y="2273850"/>
            <a:ext cx="7429552" cy="3303938"/>
            <a:chOff x="642910" y="2273850"/>
            <a:chExt cx="7429552" cy="3303938"/>
          </a:xfrm>
        </p:grpSpPr>
        <p:sp>
          <p:nvSpPr>
            <p:cNvPr id="10" name="TextBox 9"/>
            <p:cNvSpPr txBox="1"/>
            <p:nvPr/>
          </p:nvSpPr>
          <p:spPr>
            <a:xfrm>
              <a:off x="1571604" y="2773916"/>
              <a:ext cx="19288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 </a:t>
              </a:r>
              <a:r>
                <a:rPr lang="hu-HU" dirty="0" smtClean="0">
                  <a:solidFill>
                    <a:srgbClr val="FF0000"/>
                  </a:solidFill>
                </a:rPr>
                <a:t>l</a:t>
              </a:r>
              <a:r>
                <a:rPr lang="en-US" dirty="0" smtClean="0">
                  <a:solidFill>
                    <a:srgbClr val="FF0000"/>
                  </a:solidFill>
                </a:rPr>
                <a:t>e</a:t>
              </a:r>
              <a:r>
                <a:rPr lang="hu-HU" dirty="0" smtClean="0">
                  <a:solidFill>
                    <a:srgbClr val="FF0000"/>
                  </a:solidFill>
                </a:rPr>
                <a:t>p</a:t>
              </a:r>
              <a:r>
                <a:rPr lang="en-US" dirty="0" smtClean="0">
                  <a:solidFill>
                    <a:srgbClr val="FF0000"/>
                  </a:solidFill>
                </a:rPr>
                <a:t>1</a:t>
              </a:r>
              <a:r>
                <a:rPr lang="en-US" dirty="0" smtClean="0">
                  <a:solidFill>
                    <a:schemeClr val="accent2">
                      <a:lumMod val="75000"/>
                    </a:schemeClr>
                  </a:solidFill>
                </a:rPr>
                <a:t>:=</a:t>
              </a:r>
              <a:r>
                <a:rPr lang="en-US" dirty="0" smtClean="0">
                  <a:solidFill>
                    <a:srgbClr val="FF0000"/>
                  </a:solidFill>
                </a:rPr>
                <a:t>lep1</a:t>
              </a:r>
              <a:r>
                <a:rPr lang="en-US" dirty="0" smtClean="0">
                  <a:solidFill>
                    <a:schemeClr val="accent2">
                      <a:lumMod val="75000"/>
                    </a:schemeClr>
                  </a:solidFill>
                </a:rPr>
                <a:t>+6</a:t>
              </a:r>
              <a:r>
                <a:rPr lang="en-US" dirty="0" smtClean="0">
                  <a:solidFill>
                    <a:schemeClr val="accent2">
                      <a:lumMod val="75000"/>
                    </a:schemeClr>
                  </a:solidFill>
                </a:rPr>
                <a:t>;</a:t>
              </a:r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571604" y="3131106"/>
              <a:ext cx="164307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 </a:t>
              </a:r>
              <a:r>
                <a:rPr lang="en-US" dirty="0" err="1" smtClean="0">
                  <a:solidFill>
                    <a:schemeClr val="accent2">
                      <a:lumMod val="75000"/>
                    </a:schemeClr>
                  </a:solidFill>
                </a:rPr>
                <a:t>sz</a:t>
              </a:r>
              <a:r>
                <a:rPr lang="en-US" dirty="0" smtClean="0">
                  <a:solidFill>
                    <a:schemeClr val="accent2">
                      <a:lumMod val="75000"/>
                    </a:schemeClr>
                  </a:solidFill>
                </a:rPr>
                <a:t>:=</a:t>
              </a:r>
              <a:r>
                <a:rPr lang="en-US" dirty="0" smtClean="0">
                  <a:solidFill>
                    <a:schemeClr val="accent2">
                      <a:lumMod val="75000"/>
                    </a:schemeClr>
                  </a:solidFill>
                </a:rPr>
                <a:t>sz+</a:t>
              </a:r>
              <a:r>
                <a:rPr lang="en-US" dirty="0" smtClean="0">
                  <a:solidFill>
                    <a:srgbClr val="FF0000"/>
                  </a:solidFill>
                </a:rPr>
                <a:t>lep1</a:t>
              </a:r>
              <a:r>
                <a:rPr lang="en-US" dirty="0" smtClean="0">
                  <a:solidFill>
                    <a:schemeClr val="accent2">
                      <a:lumMod val="75000"/>
                    </a:schemeClr>
                  </a:solidFill>
                </a:rPr>
                <a:t>;</a:t>
              </a:r>
              <a:endParaRPr lang="en-US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643042" y="3357562"/>
              <a:ext cx="185738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dobott</a:t>
              </a:r>
              <a:r>
                <a:rPr lang="en-US" sz="3600" b="1" dirty="0" smtClean="0">
                  <a:solidFill>
                    <a:schemeClr val="accent3"/>
                  </a:solidFill>
                </a:rPr>
                <a:t>2</a:t>
              </a:r>
              <a:r>
                <a:rPr lang="en-US" dirty="0" smtClean="0"/>
                <a:t>(</a:t>
              </a:r>
              <a:r>
                <a:rPr lang="en-US" b="1" dirty="0" err="1" smtClean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kocka</a:t>
              </a:r>
              <a:r>
                <a:rPr lang="en-US" dirty="0" smtClean="0"/>
                <a:t>);</a:t>
              </a:r>
              <a:endParaRPr lang="en-US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42910" y="2284579"/>
              <a:ext cx="7429552" cy="32932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hu-HU" dirty="0" smtClean="0"/>
                <a:t>ha </a:t>
              </a:r>
              <a:r>
                <a:rPr lang="en-US" dirty="0" smtClean="0"/>
                <a:t>  _____________ </a:t>
              </a:r>
              <a:r>
                <a:rPr lang="hu-HU" dirty="0" smtClean="0"/>
                <a:t>akkor</a:t>
              </a:r>
            </a:p>
            <a:p>
              <a:r>
                <a:rPr lang="hu-HU" dirty="0"/>
                <a:t> </a:t>
              </a:r>
              <a:r>
                <a:rPr lang="hu-HU" dirty="0" smtClean="0"/>
                <a:t>      </a:t>
              </a:r>
              <a:r>
                <a:rPr lang="en-US" dirty="0" smtClean="0"/>
                <a:t>            </a:t>
              </a:r>
            </a:p>
            <a:p>
              <a:r>
                <a:rPr lang="en-US" sz="1400" dirty="0" smtClean="0">
                  <a:solidFill>
                    <a:schemeClr val="accent2">
                      <a:lumMod val="75000"/>
                    </a:schemeClr>
                  </a:solidFill>
                </a:rPr>
                <a:t>                         ____________</a:t>
              </a:r>
            </a:p>
            <a:p>
              <a:endParaRPr lang="en-US" sz="1400" dirty="0" smtClean="0">
                <a:solidFill>
                  <a:schemeClr val="accent2">
                    <a:lumMod val="75000"/>
                  </a:schemeClr>
                </a:solidFill>
              </a:endParaRPr>
            </a:p>
            <a:p>
              <a:r>
                <a:rPr lang="en-US" sz="1400" dirty="0" smtClean="0"/>
                <a:t>                         </a:t>
              </a:r>
              <a:r>
                <a:rPr lang="en-US" sz="1400" dirty="0" smtClean="0">
                  <a:solidFill>
                    <a:schemeClr val="accent2">
                      <a:lumMod val="75000"/>
                    </a:schemeClr>
                  </a:solidFill>
                </a:rPr>
                <a:t>____________</a:t>
              </a:r>
            </a:p>
            <a:p>
              <a:endParaRPr lang="en-US" sz="1400" dirty="0" smtClean="0">
                <a:solidFill>
                  <a:schemeClr val="accent2">
                    <a:lumMod val="75000"/>
                  </a:schemeClr>
                </a:solidFill>
              </a:endParaRPr>
            </a:p>
            <a:p>
              <a:r>
                <a:rPr lang="en-US" sz="1400" dirty="0" smtClean="0"/>
                <a:t>                         </a:t>
              </a:r>
              <a:r>
                <a:rPr lang="en-US" sz="1400" dirty="0" smtClean="0">
                  <a:solidFill>
                    <a:schemeClr val="accent2">
                      <a:lumMod val="75000"/>
                    </a:schemeClr>
                  </a:solidFill>
                </a:rPr>
                <a:t>____________</a:t>
              </a:r>
              <a:endParaRPr lang="en-US" sz="1400" dirty="0" smtClean="0">
                <a:solidFill>
                  <a:schemeClr val="accent2">
                    <a:lumMod val="75000"/>
                  </a:schemeClr>
                </a:solidFill>
              </a:endParaRPr>
            </a:p>
            <a:p>
              <a:endParaRPr lang="en-US" sz="1400" dirty="0" smtClean="0">
                <a:solidFill>
                  <a:schemeClr val="accent2">
                    <a:lumMod val="75000"/>
                  </a:schemeClr>
                </a:solidFill>
              </a:endParaRPr>
            </a:p>
            <a:p>
              <a:r>
                <a:rPr lang="en-US" sz="1400" dirty="0" smtClean="0"/>
                <a:t>          </a:t>
              </a:r>
              <a:endParaRPr lang="en-US" sz="1400" dirty="0" smtClean="0"/>
            </a:p>
            <a:p>
              <a:endParaRPr lang="en-US" sz="1400" dirty="0" smtClean="0"/>
            </a:p>
            <a:p>
              <a:endParaRPr lang="en-US" sz="1400" dirty="0" smtClean="0"/>
            </a:p>
            <a:p>
              <a:endParaRPr lang="en-US" sz="1400" dirty="0" smtClean="0"/>
            </a:p>
            <a:p>
              <a:endParaRPr lang="en-US" sz="1400" dirty="0" smtClean="0"/>
            </a:p>
            <a:p>
              <a:r>
                <a:rPr lang="en-US" sz="1400" dirty="0" smtClean="0"/>
                <a:t>  </a:t>
              </a:r>
              <a:r>
                <a:rPr lang="en-US" dirty="0" smtClean="0"/>
                <a:t>(ha)</a:t>
              </a:r>
              <a:r>
                <a:rPr lang="en-US" dirty="0" err="1" smtClean="0"/>
                <a:t>vege</a:t>
              </a:r>
              <a:endParaRPr lang="en-US" dirty="0" smtClean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428728" y="2273850"/>
              <a:ext cx="17145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i="1" dirty="0" err="1" smtClean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kocka</a:t>
              </a:r>
              <a:r>
                <a:rPr lang="en-US" b="1" i="1" dirty="0" smtClean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&lt;&gt;6</a:t>
              </a:r>
              <a:endParaRPr lang="en-US" b="1" i="1" dirty="0"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643042" y="4214818"/>
              <a:ext cx="49292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Hanyszordobtak</a:t>
              </a:r>
              <a:r>
                <a:rPr lang="en-US" dirty="0" smtClean="0"/>
                <a:t>:=</a:t>
              </a:r>
              <a:r>
                <a:rPr lang="en-US" dirty="0" smtClean="0"/>
                <a:t> </a:t>
              </a:r>
              <a:r>
                <a:rPr lang="en-US" dirty="0" smtClean="0"/>
                <a:t>Hanyszordobtak+1;</a:t>
              </a:r>
              <a:endParaRPr lang="en-US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785918" y="4786322"/>
              <a:ext cx="49292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Ki_kovetkezik</a:t>
              </a:r>
              <a:r>
                <a:rPr lang="en-US" dirty="0" smtClean="0"/>
                <a:t>:= 2;</a:t>
              </a:r>
              <a:endParaRPr lang="en-US" dirty="0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3.7037E-6 L -0.00017 0.1796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23"/>
                                        </p:tgtEl>
                                      </p:cBhvr>
                                      <p:by x="75000" y="7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4348" y="785794"/>
            <a:ext cx="60007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Feladat adatai:</a:t>
            </a:r>
            <a:endParaRPr lang="en-US" sz="6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1472" y="1643050"/>
            <a:ext cx="74295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dobott</a:t>
            </a:r>
            <a:r>
              <a:rPr lang="en-US" sz="3600" b="1" dirty="0" smtClean="0">
                <a:solidFill>
                  <a:schemeClr val="accent3"/>
                </a:solidFill>
              </a:rPr>
              <a:t>1</a:t>
            </a:r>
            <a:r>
              <a:rPr lang="en-US" dirty="0" smtClean="0"/>
              <a:t>(</a:t>
            </a:r>
            <a:r>
              <a:rPr lang="en-US" b="1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kocka</a:t>
            </a:r>
            <a:r>
              <a:rPr lang="en-US" dirty="0" smtClean="0"/>
              <a:t>); </a:t>
            </a:r>
            <a:r>
              <a:rPr lang="en-US" dirty="0" smtClean="0">
                <a:solidFill>
                  <a:srgbClr val="FF0000"/>
                </a:solidFill>
              </a:rPr>
              <a:t>lep1</a:t>
            </a:r>
            <a:r>
              <a:rPr lang="en-US" dirty="0" smtClean="0"/>
              <a:t>:=</a:t>
            </a:r>
            <a:r>
              <a:rPr lang="hu-HU" dirty="0" smtClean="0">
                <a:solidFill>
                  <a:srgbClr val="FFFF00"/>
                </a:solidFill>
              </a:rPr>
              <a:t>0</a:t>
            </a:r>
            <a:r>
              <a:rPr lang="en-US" dirty="0" smtClean="0"/>
              <a:t>; </a:t>
            </a:r>
            <a:r>
              <a:rPr lang="en-US" dirty="0" err="1" smtClean="0"/>
              <a:t>sz</a:t>
            </a:r>
            <a:r>
              <a:rPr lang="en-US" dirty="0" smtClean="0"/>
              <a:t>:=</a:t>
            </a:r>
            <a:r>
              <a:rPr lang="hu-HU" dirty="0" smtClean="0">
                <a:solidFill>
                  <a:srgbClr val="FFFF00"/>
                </a:solidFill>
              </a:rPr>
              <a:t>0</a:t>
            </a:r>
            <a:r>
              <a:rPr lang="en-US" dirty="0" smtClean="0"/>
              <a:t>;</a:t>
            </a:r>
          </a:p>
          <a:p>
            <a:r>
              <a:rPr lang="en-US" dirty="0" smtClean="0"/>
              <a:t> </a:t>
            </a:r>
            <a:r>
              <a:rPr lang="en-US" dirty="0" smtClean="0"/>
              <a:t>                                </a:t>
            </a:r>
            <a:r>
              <a:rPr lang="en-US" dirty="0" smtClean="0">
                <a:solidFill>
                  <a:srgbClr val="FF0000"/>
                </a:solidFill>
              </a:rPr>
              <a:t>lep2</a:t>
            </a:r>
            <a:r>
              <a:rPr lang="en-US" dirty="0" smtClean="0"/>
              <a:t>:=</a:t>
            </a:r>
            <a:r>
              <a:rPr lang="hu-HU" dirty="0" smtClean="0">
                <a:solidFill>
                  <a:srgbClr val="FFFF00"/>
                </a:solidFill>
              </a:rPr>
              <a:t>0</a:t>
            </a:r>
            <a:r>
              <a:rPr lang="en-US" dirty="0" smtClean="0"/>
              <a:t>;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571472" y="285728"/>
            <a:ext cx="8358246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2. Lesz-e olyan alkalom, amikor soha nem dob 6-ost?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5857884" y="1071546"/>
            <a:ext cx="2428892" cy="15001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IGEN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3786182" y="1845222"/>
            <a:ext cx="3429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Hanyszordobtak</a:t>
            </a:r>
            <a:r>
              <a:rPr lang="en-US" dirty="0" smtClean="0"/>
              <a:t>:=0;</a:t>
            </a:r>
            <a:endParaRPr lang="en-US" dirty="0"/>
          </a:p>
        </p:txBody>
      </p:sp>
      <p:grpSp>
        <p:nvGrpSpPr>
          <p:cNvPr id="2" name="Group 22"/>
          <p:cNvGrpSpPr/>
          <p:nvPr/>
        </p:nvGrpSpPr>
        <p:grpSpPr>
          <a:xfrm>
            <a:off x="2143108" y="3143248"/>
            <a:ext cx="7429552" cy="3303938"/>
            <a:chOff x="642910" y="2273850"/>
            <a:chExt cx="7429552" cy="3303938"/>
          </a:xfrm>
        </p:grpSpPr>
        <p:sp>
          <p:nvSpPr>
            <p:cNvPr id="10" name="TextBox 9"/>
            <p:cNvSpPr txBox="1"/>
            <p:nvPr/>
          </p:nvSpPr>
          <p:spPr>
            <a:xfrm>
              <a:off x="1571604" y="2773916"/>
              <a:ext cx="19288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 </a:t>
              </a:r>
              <a:r>
                <a:rPr lang="hu-HU" dirty="0" smtClean="0">
                  <a:solidFill>
                    <a:srgbClr val="FF0000"/>
                  </a:solidFill>
                </a:rPr>
                <a:t>l</a:t>
              </a:r>
              <a:r>
                <a:rPr lang="en-US" dirty="0" smtClean="0">
                  <a:solidFill>
                    <a:srgbClr val="FF0000"/>
                  </a:solidFill>
                </a:rPr>
                <a:t>e</a:t>
              </a:r>
              <a:r>
                <a:rPr lang="hu-HU" dirty="0" smtClean="0">
                  <a:solidFill>
                    <a:srgbClr val="FF0000"/>
                  </a:solidFill>
                </a:rPr>
                <a:t>p</a:t>
              </a:r>
              <a:r>
                <a:rPr lang="en-US" dirty="0" smtClean="0">
                  <a:solidFill>
                    <a:srgbClr val="FF0000"/>
                  </a:solidFill>
                </a:rPr>
                <a:t>1</a:t>
              </a:r>
              <a:r>
                <a:rPr lang="en-US" dirty="0" smtClean="0">
                  <a:solidFill>
                    <a:schemeClr val="accent2">
                      <a:lumMod val="75000"/>
                    </a:schemeClr>
                  </a:solidFill>
                </a:rPr>
                <a:t>:=</a:t>
              </a:r>
              <a:r>
                <a:rPr lang="en-US" dirty="0" smtClean="0">
                  <a:solidFill>
                    <a:srgbClr val="FF0000"/>
                  </a:solidFill>
                </a:rPr>
                <a:t>lep1</a:t>
              </a:r>
              <a:r>
                <a:rPr lang="en-US" dirty="0" smtClean="0">
                  <a:solidFill>
                    <a:schemeClr val="accent2">
                      <a:lumMod val="75000"/>
                    </a:schemeClr>
                  </a:solidFill>
                </a:rPr>
                <a:t>+6</a:t>
              </a:r>
              <a:r>
                <a:rPr lang="en-US" dirty="0" smtClean="0">
                  <a:solidFill>
                    <a:schemeClr val="accent2">
                      <a:lumMod val="75000"/>
                    </a:schemeClr>
                  </a:solidFill>
                </a:rPr>
                <a:t>;</a:t>
              </a:r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571604" y="3131106"/>
              <a:ext cx="164307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 </a:t>
              </a:r>
              <a:r>
                <a:rPr lang="en-US" dirty="0" err="1" smtClean="0">
                  <a:solidFill>
                    <a:schemeClr val="accent2">
                      <a:lumMod val="75000"/>
                    </a:schemeClr>
                  </a:solidFill>
                </a:rPr>
                <a:t>sz</a:t>
              </a:r>
              <a:r>
                <a:rPr lang="en-US" dirty="0" smtClean="0">
                  <a:solidFill>
                    <a:schemeClr val="accent2">
                      <a:lumMod val="75000"/>
                    </a:schemeClr>
                  </a:solidFill>
                </a:rPr>
                <a:t>:=</a:t>
              </a:r>
              <a:r>
                <a:rPr lang="en-US" dirty="0" smtClean="0">
                  <a:solidFill>
                    <a:schemeClr val="accent2">
                      <a:lumMod val="75000"/>
                    </a:schemeClr>
                  </a:solidFill>
                </a:rPr>
                <a:t>sz+</a:t>
              </a:r>
              <a:r>
                <a:rPr lang="en-US" dirty="0" smtClean="0">
                  <a:solidFill>
                    <a:srgbClr val="FF0000"/>
                  </a:solidFill>
                </a:rPr>
                <a:t>lep1</a:t>
              </a:r>
              <a:r>
                <a:rPr lang="en-US" dirty="0" smtClean="0">
                  <a:solidFill>
                    <a:schemeClr val="accent2">
                      <a:lumMod val="75000"/>
                    </a:schemeClr>
                  </a:solidFill>
                </a:rPr>
                <a:t>;</a:t>
              </a:r>
              <a:endParaRPr lang="en-US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643042" y="3357562"/>
              <a:ext cx="185738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dobott</a:t>
              </a:r>
              <a:r>
                <a:rPr lang="en-US" sz="3600" b="1" dirty="0" smtClean="0">
                  <a:solidFill>
                    <a:schemeClr val="accent3"/>
                  </a:solidFill>
                </a:rPr>
                <a:t>2</a:t>
              </a:r>
              <a:r>
                <a:rPr lang="en-US" dirty="0" smtClean="0"/>
                <a:t>(</a:t>
              </a:r>
              <a:r>
                <a:rPr lang="en-US" b="1" dirty="0" err="1" smtClean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kocka</a:t>
              </a:r>
              <a:r>
                <a:rPr lang="en-US" dirty="0" smtClean="0"/>
                <a:t>);</a:t>
              </a:r>
              <a:endParaRPr lang="en-US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42910" y="2284579"/>
              <a:ext cx="7429552" cy="32932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hu-HU" dirty="0" smtClean="0"/>
                <a:t>ha </a:t>
              </a:r>
              <a:r>
                <a:rPr lang="en-US" dirty="0" smtClean="0"/>
                <a:t>  _____________ </a:t>
              </a:r>
              <a:r>
                <a:rPr lang="hu-HU" dirty="0" smtClean="0"/>
                <a:t>akkor</a:t>
              </a:r>
            </a:p>
            <a:p>
              <a:r>
                <a:rPr lang="hu-HU" dirty="0"/>
                <a:t> </a:t>
              </a:r>
              <a:r>
                <a:rPr lang="hu-HU" dirty="0" smtClean="0"/>
                <a:t>      </a:t>
              </a:r>
              <a:r>
                <a:rPr lang="en-US" dirty="0" smtClean="0"/>
                <a:t>            </a:t>
              </a:r>
            </a:p>
            <a:p>
              <a:r>
                <a:rPr lang="en-US" sz="1400" dirty="0" smtClean="0">
                  <a:solidFill>
                    <a:schemeClr val="accent2">
                      <a:lumMod val="75000"/>
                    </a:schemeClr>
                  </a:solidFill>
                </a:rPr>
                <a:t>                         ____________</a:t>
              </a:r>
            </a:p>
            <a:p>
              <a:endParaRPr lang="en-US" sz="1400" dirty="0" smtClean="0">
                <a:solidFill>
                  <a:schemeClr val="accent2">
                    <a:lumMod val="75000"/>
                  </a:schemeClr>
                </a:solidFill>
              </a:endParaRPr>
            </a:p>
            <a:p>
              <a:r>
                <a:rPr lang="en-US" sz="1400" dirty="0" smtClean="0"/>
                <a:t>                         </a:t>
              </a:r>
              <a:r>
                <a:rPr lang="en-US" sz="1400" dirty="0" smtClean="0">
                  <a:solidFill>
                    <a:schemeClr val="accent2">
                      <a:lumMod val="75000"/>
                    </a:schemeClr>
                  </a:solidFill>
                </a:rPr>
                <a:t>____________</a:t>
              </a:r>
            </a:p>
            <a:p>
              <a:endParaRPr lang="en-US" sz="1400" dirty="0" smtClean="0">
                <a:solidFill>
                  <a:schemeClr val="accent2">
                    <a:lumMod val="75000"/>
                  </a:schemeClr>
                </a:solidFill>
              </a:endParaRPr>
            </a:p>
            <a:p>
              <a:r>
                <a:rPr lang="en-US" sz="1400" dirty="0" smtClean="0"/>
                <a:t>                         </a:t>
              </a:r>
              <a:r>
                <a:rPr lang="en-US" sz="1400" dirty="0" smtClean="0">
                  <a:solidFill>
                    <a:schemeClr val="accent2">
                      <a:lumMod val="75000"/>
                    </a:schemeClr>
                  </a:solidFill>
                </a:rPr>
                <a:t>____________</a:t>
              </a:r>
              <a:endParaRPr lang="en-US" sz="1400" dirty="0" smtClean="0">
                <a:solidFill>
                  <a:schemeClr val="accent2">
                    <a:lumMod val="75000"/>
                  </a:schemeClr>
                </a:solidFill>
              </a:endParaRPr>
            </a:p>
            <a:p>
              <a:endParaRPr lang="en-US" sz="1400" dirty="0" smtClean="0">
                <a:solidFill>
                  <a:schemeClr val="accent2">
                    <a:lumMod val="75000"/>
                  </a:schemeClr>
                </a:solidFill>
              </a:endParaRPr>
            </a:p>
            <a:p>
              <a:r>
                <a:rPr lang="en-US" sz="1400" dirty="0" smtClean="0"/>
                <a:t>          </a:t>
              </a:r>
              <a:endParaRPr lang="en-US" sz="1400" dirty="0" smtClean="0"/>
            </a:p>
            <a:p>
              <a:endParaRPr lang="en-US" sz="1400" dirty="0" smtClean="0"/>
            </a:p>
            <a:p>
              <a:endParaRPr lang="en-US" sz="1400" dirty="0" smtClean="0"/>
            </a:p>
            <a:p>
              <a:endParaRPr lang="en-US" sz="1400" dirty="0" smtClean="0"/>
            </a:p>
            <a:p>
              <a:endParaRPr lang="en-US" sz="1400" dirty="0" smtClean="0"/>
            </a:p>
            <a:p>
              <a:r>
                <a:rPr lang="en-US" sz="1400" dirty="0" smtClean="0"/>
                <a:t>  </a:t>
              </a:r>
              <a:r>
                <a:rPr lang="en-US" dirty="0" smtClean="0"/>
                <a:t>(ha)</a:t>
              </a:r>
              <a:r>
                <a:rPr lang="en-US" dirty="0" err="1" smtClean="0"/>
                <a:t>vege</a:t>
              </a:r>
              <a:endParaRPr lang="en-US" dirty="0" smtClean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428728" y="2273850"/>
              <a:ext cx="17145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i="1" dirty="0" err="1" smtClean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kocka</a:t>
              </a:r>
              <a:r>
                <a:rPr lang="en-US" b="1" i="1" dirty="0" smtClean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&lt;&gt;6</a:t>
              </a:r>
              <a:endParaRPr lang="en-US" b="1" i="1" dirty="0"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643042" y="4214818"/>
              <a:ext cx="49292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Hanyszordobtak</a:t>
              </a:r>
              <a:r>
                <a:rPr lang="en-US" dirty="0" smtClean="0"/>
                <a:t>:=</a:t>
              </a:r>
              <a:r>
                <a:rPr lang="en-US" dirty="0" smtClean="0"/>
                <a:t> </a:t>
              </a:r>
              <a:r>
                <a:rPr lang="en-US" dirty="0" smtClean="0"/>
                <a:t>Hanyszordobtak+1;</a:t>
              </a:r>
              <a:endParaRPr lang="en-US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785918" y="4786322"/>
              <a:ext cx="49292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>
                  <a:solidFill>
                    <a:srgbClr val="00B050"/>
                  </a:solidFill>
                </a:rPr>
                <a:t>Ki_kovetkezik</a:t>
              </a:r>
              <a:r>
                <a:rPr lang="en-US" dirty="0" smtClean="0">
                  <a:solidFill>
                    <a:srgbClr val="00B050"/>
                  </a:solidFill>
                </a:rPr>
                <a:t>:= 2;</a:t>
              </a:r>
              <a:endParaRPr lang="en-US" dirty="0">
                <a:solidFill>
                  <a:srgbClr val="00B050"/>
                </a:solidFill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642910" y="2559602"/>
            <a:ext cx="49292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HA </a:t>
            </a:r>
            <a:r>
              <a:rPr lang="en-US" dirty="0" err="1" smtClean="0">
                <a:solidFill>
                  <a:srgbClr val="00B050"/>
                </a:solidFill>
              </a:rPr>
              <a:t>Ki_kovetkezik</a:t>
            </a:r>
            <a:r>
              <a:rPr lang="en-US" dirty="0" smtClean="0">
                <a:solidFill>
                  <a:srgbClr val="00B050"/>
                </a:solidFill>
              </a:rPr>
              <a:t> = 1 </a:t>
            </a:r>
            <a:r>
              <a:rPr lang="en-US" dirty="0" smtClean="0"/>
              <a:t> </a:t>
            </a:r>
            <a:r>
              <a:rPr lang="en-US" dirty="0" err="1" smtClean="0"/>
              <a:t>akkor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714348" y="6429396"/>
            <a:ext cx="3357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(HA)</a:t>
            </a:r>
            <a:r>
              <a:rPr lang="en-US" dirty="0" err="1" smtClean="0"/>
              <a:t>vege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4348" y="785794"/>
            <a:ext cx="60007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Feladat adatai:</a:t>
            </a:r>
            <a:endParaRPr lang="en-US" sz="6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1472" y="1643050"/>
            <a:ext cx="74295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dobott</a:t>
            </a:r>
            <a:r>
              <a:rPr lang="en-US" sz="3600" b="1" dirty="0" smtClean="0">
                <a:solidFill>
                  <a:schemeClr val="accent3"/>
                </a:solidFill>
              </a:rPr>
              <a:t>1</a:t>
            </a:r>
            <a:r>
              <a:rPr lang="en-US" dirty="0" smtClean="0"/>
              <a:t>(</a:t>
            </a:r>
            <a:r>
              <a:rPr lang="en-US" b="1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kocka</a:t>
            </a:r>
            <a:r>
              <a:rPr lang="en-US" dirty="0" smtClean="0"/>
              <a:t>); </a:t>
            </a:r>
            <a:r>
              <a:rPr lang="en-US" dirty="0" smtClean="0">
                <a:solidFill>
                  <a:srgbClr val="FF0000"/>
                </a:solidFill>
              </a:rPr>
              <a:t>lep1</a:t>
            </a:r>
            <a:r>
              <a:rPr lang="en-US" dirty="0" smtClean="0"/>
              <a:t>:=</a:t>
            </a:r>
            <a:r>
              <a:rPr lang="hu-HU" dirty="0" smtClean="0">
                <a:solidFill>
                  <a:srgbClr val="FFFF00"/>
                </a:solidFill>
              </a:rPr>
              <a:t>0</a:t>
            </a:r>
            <a:r>
              <a:rPr lang="en-US" dirty="0" smtClean="0"/>
              <a:t>; </a:t>
            </a:r>
            <a:r>
              <a:rPr lang="en-US" dirty="0" err="1" smtClean="0"/>
              <a:t>sz</a:t>
            </a:r>
            <a:r>
              <a:rPr lang="en-US" dirty="0" smtClean="0"/>
              <a:t>:=</a:t>
            </a:r>
            <a:r>
              <a:rPr lang="hu-HU" dirty="0" smtClean="0">
                <a:solidFill>
                  <a:srgbClr val="FFFF00"/>
                </a:solidFill>
              </a:rPr>
              <a:t>0</a:t>
            </a:r>
            <a:r>
              <a:rPr lang="en-US" dirty="0" smtClean="0"/>
              <a:t>;</a:t>
            </a:r>
          </a:p>
          <a:p>
            <a:r>
              <a:rPr lang="en-US" dirty="0" smtClean="0"/>
              <a:t> </a:t>
            </a:r>
            <a:r>
              <a:rPr lang="en-US" dirty="0" smtClean="0"/>
              <a:t>                                </a:t>
            </a:r>
            <a:r>
              <a:rPr lang="en-US" dirty="0" smtClean="0">
                <a:solidFill>
                  <a:srgbClr val="FF0000"/>
                </a:solidFill>
              </a:rPr>
              <a:t>lep2</a:t>
            </a:r>
            <a:r>
              <a:rPr lang="en-US" dirty="0" smtClean="0"/>
              <a:t>:=</a:t>
            </a:r>
            <a:r>
              <a:rPr lang="hu-HU" dirty="0" smtClean="0">
                <a:solidFill>
                  <a:srgbClr val="FFFF00"/>
                </a:solidFill>
              </a:rPr>
              <a:t>0</a:t>
            </a:r>
            <a:r>
              <a:rPr lang="en-US" dirty="0" smtClean="0"/>
              <a:t>;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571472" y="285728"/>
            <a:ext cx="8358246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2. Lesz-e olyan alkalom, amikor soha nem dob 6-ost?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5857884" y="1071546"/>
            <a:ext cx="2428892" cy="15001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IGEN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3786182" y="1845222"/>
            <a:ext cx="3429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Hanyszordobtak</a:t>
            </a:r>
            <a:r>
              <a:rPr lang="en-US" dirty="0" smtClean="0"/>
              <a:t>:=0;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071802" y="3643314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hu-HU" dirty="0" smtClean="0">
                <a:solidFill>
                  <a:srgbClr val="FF0000"/>
                </a:solidFill>
              </a:rPr>
              <a:t>l</a:t>
            </a:r>
            <a:r>
              <a:rPr lang="en-US" dirty="0" smtClean="0">
                <a:solidFill>
                  <a:srgbClr val="FF0000"/>
                </a:solidFill>
              </a:rPr>
              <a:t>e</a:t>
            </a:r>
            <a:r>
              <a:rPr lang="hu-HU" dirty="0" smtClean="0">
                <a:solidFill>
                  <a:srgbClr val="FF0000"/>
                </a:solidFill>
              </a:rPr>
              <a:t>p</a:t>
            </a:r>
            <a:r>
              <a:rPr lang="en-US" dirty="0" smtClean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:=</a:t>
            </a:r>
            <a:r>
              <a:rPr lang="en-US" dirty="0" smtClean="0">
                <a:solidFill>
                  <a:srgbClr val="FF0000"/>
                </a:solidFill>
              </a:rPr>
              <a:t>lep2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+6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;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071802" y="4000504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sz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:=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sz+</a:t>
            </a:r>
            <a:r>
              <a:rPr lang="en-US" dirty="0" smtClean="0">
                <a:solidFill>
                  <a:srgbClr val="FF0000"/>
                </a:solidFill>
              </a:rPr>
              <a:t>lep2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;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43240" y="4226960"/>
            <a:ext cx="1857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dobott</a:t>
            </a:r>
            <a:r>
              <a:rPr lang="en-US" sz="3600" b="1" dirty="0" smtClean="0">
                <a:solidFill>
                  <a:schemeClr val="accent3"/>
                </a:solidFill>
              </a:rPr>
              <a:t>1</a:t>
            </a:r>
            <a:r>
              <a:rPr lang="en-US" dirty="0" smtClean="0"/>
              <a:t>(</a:t>
            </a:r>
            <a:r>
              <a:rPr lang="en-US" b="1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kocka</a:t>
            </a:r>
            <a:r>
              <a:rPr lang="en-US" dirty="0" smtClean="0"/>
              <a:t>);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143108" y="3153977"/>
            <a:ext cx="7429552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ha </a:t>
            </a:r>
            <a:r>
              <a:rPr lang="en-US" dirty="0" smtClean="0"/>
              <a:t>  _____________ </a:t>
            </a:r>
            <a:r>
              <a:rPr lang="hu-HU" dirty="0" smtClean="0"/>
              <a:t>akkor</a:t>
            </a:r>
          </a:p>
          <a:p>
            <a:r>
              <a:rPr lang="hu-HU" dirty="0"/>
              <a:t> </a:t>
            </a:r>
            <a:r>
              <a:rPr lang="hu-HU" dirty="0" smtClean="0"/>
              <a:t>      </a:t>
            </a:r>
            <a:r>
              <a:rPr lang="en-US" dirty="0" smtClean="0"/>
              <a:t>            </a:t>
            </a:r>
          </a:p>
          <a:p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                        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__________</a:t>
            </a:r>
            <a:endParaRPr lang="en-US" sz="1400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en-US" sz="1400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sz="1400" dirty="0" smtClean="0"/>
              <a:t>                        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____________</a:t>
            </a:r>
          </a:p>
          <a:p>
            <a:endParaRPr lang="en-US" sz="1400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sz="1400" dirty="0" smtClean="0"/>
              <a:t>                        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____________</a:t>
            </a:r>
            <a:endParaRPr lang="en-US" sz="1400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en-US" sz="1400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sz="1400" dirty="0" smtClean="0"/>
              <a:t>          </a:t>
            </a:r>
            <a:endParaRPr lang="en-US" sz="1400" dirty="0" smtClean="0"/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 smtClean="0"/>
          </a:p>
          <a:p>
            <a:r>
              <a:rPr lang="en-US" sz="1400" dirty="0" smtClean="0"/>
              <a:t>  </a:t>
            </a:r>
            <a:r>
              <a:rPr lang="en-US" dirty="0" smtClean="0"/>
              <a:t>(ha)</a:t>
            </a:r>
            <a:r>
              <a:rPr lang="en-US" dirty="0" err="1" smtClean="0"/>
              <a:t>vege</a:t>
            </a:r>
            <a:endParaRPr lang="en-US" dirty="0" smtClean="0"/>
          </a:p>
        </p:txBody>
      </p:sp>
      <p:sp>
        <p:nvSpPr>
          <p:cNvPr id="18" name="TextBox 17"/>
          <p:cNvSpPr txBox="1"/>
          <p:nvPr/>
        </p:nvSpPr>
        <p:spPr>
          <a:xfrm>
            <a:off x="2928926" y="3143248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kocka</a:t>
            </a:r>
            <a:r>
              <a:rPr lang="en-US" b="1" i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&lt;&gt;6</a:t>
            </a:r>
            <a:endParaRPr lang="en-US" b="1" i="1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143240" y="5084216"/>
            <a:ext cx="49292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Hanyszordobtak</a:t>
            </a:r>
            <a:r>
              <a:rPr lang="en-US" dirty="0" smtClean="0"/>
              <a:t>:=</a:t>
            </a:r>
            <a:r>
              <a:rPr lang="en-US" dirty="0" smtClean="0"/>
              <a:t> </a:t>
            </a:r>
            <a:r>
              <a:rPr lang="en-US" dirty="0" smtClean="0"/>
              <a:t>Hanyszordobtak+1;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3286116" y="5655720"/>
            <a:ext cx="49292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00B050"/>
                </a:solidFill>
              </a:rPr>
              <a:t>Ki_kovetkezik</a:t>
            </a:r>
            <a:r>
              <a:rPr lang="en-US" dirty="0" smtClean="0">
                <a:solidFill>
                  <a:srgbClr val="00B050"/>
                </a:solidFill>
              </a:rPr>
              <a:t>:= 1;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42910" y="2559602"/>
            <a:ext cx="49292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HA </a:t>
            </a:r>
            <a:r>
              <a:rPr lang="en-US" dirty="0" err="1" smtClean="0">
                <a:solidFill>
                  <a:srgbClr val="00B050"/>
                </a:solidFill>
              </a:rPr>
              <a:t>Ki_kovetkezik</a:t>
            </a:r>
            <a:r>
              <a:rPr lang="en-US" dirty="0" smtClean="0">
                <a:solidFill>
                  <a:srgbClr val="00B050"/>
                </a:solidFill>
              </a:rPr>
              <a:t> = 2 </a:t>
            </a:r>
            <a:r>
              <a:rPr lang="en-US" dirty="0" smtClean="0"/>
              <a:t> </a:t>
            </a:r>
            <a:r>
              <a:rPr lang="en-US" dirty="0" err="1" smtClean="0"/>
              <a:t>akkor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714348" y="6429396"/>
            <a:ext cx="3357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(HA)</a:t>
            </a:r>
            <a:r>
              <a:rPr lang="en-US" dirty="0" err="1" smtClean="0"/>
              <a:t>vege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4348" y="785794"/>
            <a:ext cx="60007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Feladat adatai:</a:t>
            </a:r>
            <a:endParaRPr lang="en-US" sz="6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1472" y="1643050"/>
            <a:ext cx="74295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dobott</a:t>
            </a:r>
            <a:r>
              <a:rPr lang="en-US" sz="3600" b="1" dirty="0" smtClean="0">
                <a:solidFill>
                  <a:schemeClr val="accent3"/>
                </a:solidFill>
              </a:rPr>
              <a:t>1</a:t>
            </a:r>
            <a:r>
              <a:rPr lang="en-US" dirty="0" smtClean="0"/>
              <a:t>(</a:t>
            </a:r>
            <a:r>
              <a:rPr lang="en-US" b="1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kocka</a:t>
            </a:r>
            <a:r>
              <a:rPr lang="en-US" dirty="0" smtClean="0"/>
              <a:t>); </a:t>
            </a:r>
            <a:r>
              <a:rPr lang="en-US" dirty="0" smtClean="0">
                <a:solidFill>
                  <a:srgbClr val="FF0000"/>
                </a:solidFill>
              </a:rPr>
              <a:t>lep1</a:t>
            </a:r>
            <a:r>
              <a:rPr lang="en-US" dirty="0" smtClean="0"/>
              <a:t>:=</a:t>
            </a:r>
            <a:r>
              <a:rPr lang="hu-HU" dirty="0" smtClean="0">
                <a:solidFill>
                  <a:srgbClr val="FFFF00"/>
                </a:solidFill>
              </a:rPr>
              <a:t>0</a:t>
            </a:r>
            <a:r>
              <a:rPr lang="en-US" dirty="0" smtClean="0"/>
              <a:t>; </a:t>
            </a:r>
            <a:r>
              <a:rPr lang="en-US" dirty="0" err="1" smtClean="0"/>
              <a:t>sz</a:t>
            </a:r>
            <a:r>
              <a:rPr lang="en-US" dirty="0" smtClean="0"/>
              <a:t>:=</a:t>
            </a:r>
            <a:r>
              <a:rPr lang="hu-HU" dirty="0" smtClean="0">
                <a:solidFill>
                  <a:srgbClr val="FFFF00"/>
                </a:solidFill>
              </a:rPr>
              <a:t>0</a:t>
            </a:r>
            <a:r>
              <a:rPr lang="en-US" dirty="0" smtClean="0"/>
              <a:t>;</a:t>
            </a:r>
          </a:p>
          <a:p>
            <a:r>
              <a:rPr lang="en-US" dirty="0" smtClean="0"/>
              <a:t> </a:t>
            </a:r>
            <a:r>
              <a:rPr lang="en-US" dirty="0" smtClean="0"/>
              <a:t>                                </a:t>
            </a:r>
            <a:r>
              <a:rPr lang="en-US" dirty="0" smtClean="0">
                <a:solidFill>
                  <a:srgbClr val="FF0000"/>
                </a:solidFill>
              </a:rPr>
              <a:t>lep2</a:t>
            </a:r>
            <a:r>
              <a:rPr lang="en-US" dirty="0" smtClean="0"/>
              <a:t>:=</a:t>
            </a:r>
            <a:r>
              <a:rPr lang="hu-HU" dirty="0" smtClean="0">
                <a:solidFill>
                  <a:srgbClr val="FFFF00"/>
                </a:solidFill>
              </a:rPr>
              <a:t>0</a:t>
            </a:r>
            <a:r>
              <a:rPr lang="en-US" dirty="0" smtClean="0"/>
              <a:t>;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571472" y="285728"/>
            <a:ext cx="8358246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2. Lesz-e olyan alkalom, amikor soha nem dob 6-ost?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5857884" y="1071546"/>
            <a:ext cx="2428892" cy="15001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IGEN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3786182" y="1845222"/>
            <a:ext cx="3429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Hanyszordobtak</a:t>
            </a:r>
            <a:r>
              <a:rPr lang="en-US" dirty="0" smtClean="0"/>
              <a:t>:=0;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071802" y="3643314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hu-HU" dirty="0" smtClean="0">
                <a:solidFill>
                  <a:srgbClr val="FF0000"/>
                </a:solidFill>
              </a:rPr>
              <a:t>l</a:t>
            </a:r>
            <a:r>
              <a:rPr lang="en-US" dirty="0" smtClean="0">
                <a:solidFill>
                  <a:srgbClr val="FF0000"/>
                </a:solidFill>
              </a:rPr>
              <a:t>e</a:t>
            </a:r>
            <a:r>
              <a:rPr lang="hu-HU" dirty="0" smtClean="0">
                <a:solidFill>
                  <a:srgbClr val="FF0000"/>
                </a:solidFill>
              </a:rPr>
              <a:t>p</a:t>
            </a:r>
            <a:r>
              <a:rPr lang="en-US" dirty="0" smtClean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:=</a:t>
            </a:r>
            <a:r>
              <a:rPr lang="en-US" dirty="0" smtClean="0">
                <a:solidFill>
                  <a:srgbClr val="FF0000"/>
                </a:solidFill>
              </a:rPr>
              <a:t>lep2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+6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;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071802" y="4000504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sz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:=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sz+</a:t>
            </a:r>
            <a:r>
              <a:rPr lang="en-US" dirty="0" smtClean="0">
                <a:solidFill>
                  <a:srgbClr val="FF0000"/>
                </a:solidFill>
              </a:rPr>
              <a:t>lep2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;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43240" y="4226960"/>
            <a:ext cx="1857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dobott</a:t>
            </a:r>
            <a:r>
              <a:rPr lang="en-US" sz="3600" b="1" dirty="0" smtClean="0">
                <a:solidFill>
                  <a:schemeClr val="accent3"/>
                </a:solidFill>
              </a:rPr>
              <a:t>1</a:t>
            </a:r>
            <a:r>
              <a:rPr lang="en-US" dirty="0" smtClean="0"/>
              <a:t>(</a:t>
            </a:r>
            <a:r>
              <a:rPr lang="en-US" b="1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kocka</a:t>
            </a:r>
            <a:r>
              <a:rPr lang="en-US" dirty="0" smtClean="0"/>
              <a:t>);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143108" y="3153977"/>
            <a:ext cx="7429552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ha </a:t>
            </a:r>
            <a:r>
              <a:rPr lang="en-US" dirty="0" smtClean="0"/>
              <a:t>  _____________ </a:t>
            </a:r>
            <a:r>
              <a:rPr lang="hu-HU" dirty="0" smtClean="0"/>
              <a:t>akkor</a:t>
            </a:r>
          </a:p>
          <a:p>
            <a:r>
              <a:rPr lang="hu-HU" dirty="0"/>
              <a:t> </a:t>
            </a:r>
            <a:r>
              <a:rPr lang="hu-HU" dirty="0" smtClean="0"/>
              <a:t>      </a:t>
            </a:r>
            <a:r>
              <a:rPr lang="en-US" dirty="0" smtClean="0"/>
              <a:t>            </a:t>
            </a:r>
          </a:p>
          <a:p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                        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__________</a:t>
            </a:r>
            <a:endParaRPr lang="en-US" sz="1400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en-US" sz="1400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sz="1400" dirty="0" smtClean="0"/>
              <a:t>                        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____________</a:t>
            </a:r>
          </a:p>
          <a:p>
            <a:endParaRPr lang="en-US" sz="1400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sz="1400" dirty="0" smtClean="0"/>
              <a:t>                        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____________</a:t>
            </a:r>
            <a:endParaRPr lang="en-US" sz="1400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en-US" sz="1400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sz="1400" dirty="0" smtClean="0"/>
              <a:t>          </a:t>
            </a:r>
            <a:endParaRPr lang="en-US" sz="1400" dirty="0" smtClean="0"/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 smtClean="0"/>
          </a:p>
          <a:p>
            <a:r>
              <a:rPr lang="en-US" sz="1400" dirty="0" smtClean="0"/>
              <a:t>  </a:t>
            </a:r>
            <a:r>
              <a:rPr lang="en-US" dirty="0" smtClean="0"/>
              <a:t>(ha)</a:t>
            </a:r>
            <a:r>
              <a:rPr lang="en-US" dirty="0" err="1" smtClean="0"/>
              <a:t>vege</a:t>
            </a:r>
            <a:endParaRPr lang="en-US" dirty="0" smtClean="0"/>
          </a:p>
        </p:txBody>
      </p:sp>
      <p:sp>
        <p:nvSpPr>
          <p:cNvPr id="18" name="TextBox 17"/>
          <p:cNvSpPr txBox="1"/>
          <p:nvPr/>
        </p:nvSpPr>
        <p:spPr>
          <a:xfrm>
            <a:off x="2928926" y="3143248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kocka</a:t>
            </a:r>
            <a:r>
              <a:rPr lang="en-US" b="1" i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&lt;&gt;6</a:t>
            </a:r>
            <a:endParaRPr lang="en-US" b="1" i="1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143240" y="5084216"/>
            <a:ext cx="49292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Hanyszordobtak</a:t>
            </a:r>
            <a:r>
              <a:rPr lang="en-US" dirty="0" smtClean="0"/>
              <a:t>:=</a:t>
            </a:r>
            <a:r>
              <a:rPr lang="en-US" dirty="0" smtClean="0"/>
              <a:t> </a:t>
            </a:r>
            <a:r>
              <a:rPr lang="en-US" dirty="0" smtClean="0"/>
              <a:t>Hanyszordobtak+1;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3286116" y="5655720"/>
            <a:ext cx="49292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00B050"/>
                </a:solidFill>
              </a:rPr>
              <a:t>Ki_kovetkezik</a:t>
            </a:r>
            <a:r>
              <a:rPr lang="en-US" dirty="0" smtClean="0">
                <a:solidFill>
                  <a:srgbClr val="00B050"/>
                </a:solidFill>
              </a:rPr>
              <a:t>:= 1;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42910" y="2559602"/>
            <a:ext cx="49292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HA </a:t>
            </a:r>
            <a:r>
              <a:rPr lang="en-US" dirty="0" err="1" smtClean="0">
                <a:solidFill>
                  <a:srgbClr val="00B050"/>
                </a:solidFill>
              </a:rPr>
              <a:t>Ki_kovetkezik</a:t>
            </a:r>
            <a:r>
              <a:rPr lang="en-US" dirty="0" smtClean="0">
                <a:solidFill>
                  <a:srgbClr val="00B050"/>
                </a:solidFill>
              </a:rPr>
              <a:t> = 2 </a:t>
            </a:r>
            <a:r>
              <a:rPr lang="en-US" dirty="0" smtClean="0"/>
              <a:t> </a:t>
            </a:r>
            <a:r>
              <a:rPr lang="en-US" dirty="0" err="1" smtClean="0"/>
              <a:t>akkor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714348" y="6429396"/>
            <a:ext cx="3357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(HA)</a:t>
            </a:r>
            <a:r>
              <a:rPr lang="en-US" dirty="0" err="1" smtClean="0"/>
              <a:t>vege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928662" y="3143248"/>
            <a:ext cx="7929618" cy="178595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3. Mi történik, akkor ha folyamatosan 6-ost dob a kezdő játékos, vagy bármelyik?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6" grpId="0" animBg="1"/>
      <p:bldP spid="16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4348" y="785794"/>
            <a:ext cx="60007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Feladat adatai:</a:t>
            </a:r>
            <a:endParaRPr lang="en-US" sz="6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1472" y="1643050"/>
            <a:ext cx="74295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dobott</a:t>
            </a:r>
            <a:r>
              <a:rPr lang="en-US" sz="3600" b="1" dirty="0" smtClean="0">
                <a:solidFill>
                  <a:schemeClr val="accent3"/>
                </a:solidFill>
              </a:rPr>
              <a:t>1</a:t>
            </a:r>
            <a:r>
              <a:rPr lang="en-US" dirty="0" smtClean="0"/>
              <a:t>(</a:t>
            </a:r>
            <a:r>
              <a:rPr lang="en-US" b="1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kocka</a:t>
            </a:r>
            <a:r>
              <a:rPr lang="en-US" dirty="0" smtClean="0"/>
              <a:t>); </a:t>
            </a:r>
            <a:r>
              <a:rPr lang="en-US" dirty="0" smtClean="0">
                <a:solidFill>
                  <a:srgbClr val="FF0000"/>
                </a:solidFill>
              </a:rPr>
              <a:t>lep1</a:t>
            </a:r>
            <a:r>
              <a:rPr lang="en-US" dirty="0" smtClean="0"/>
              <a:t>:=</a:t>
            </a:r>
            <a:r>
              <a:rPr lang="hu-HU" dirty="0" smtClean="0">
                <a:solidFill>
                  <a:srgbClr val="FFFF00"/>
                </a:solidFill>
              </a:rPr>
              <a:t>0</a:t>
            </a:r>
            <a:r>
              <a:rPr lang="en-US" dirty="0" smtClean="0"/>
              <a:t>; </a:t>
            </a:r>
            <a:r>
              <a:rPr lang="en-US" dirty="0" err="1" smtClean="0"/>
              <a:t>sz</a:t>
            </a:r>
            <a:r>
              <a:rPr lang="en-US" dirty="0" smtClean="0"/>
              <a:t>:=</a:t>
            </a:r>
            <a:r>
              <a:rPr lang="hu-HU" dirty="0" smtClean="0">
                <a:solidFill>
                  <a:srgbClr val="FFFF00"/>
                </a:solidFill>
              </a:rPr>
              <a:t>0</a:t>
            </a:r>
            <a:r>
              <a:rPr lang="en-US" dirty="0" smtClean="0"/>
              <a:t>;</a:t>
            </a:r>
          </a:p>
          <a:p>
            <a:r>
              <a:rPr lang="en-US" dirty="0" smtClean="0"/>
              <a:t> </a:t>
            </a:r>
            <a:r>
              <a:rPr lang="en-US" dirty="0" smtClean="0"/>
              <a:t>                                </a:t>
            </a:r>
            <a:r>
              <a:rPr lang="en-US" dirty="0" smtClean="0">
                <a:solidFill>
                  <a:srgbClr val="FF0000"/>
                </a:solidFill>
              </a:rPr>
              <a:t>lep2</a:t>
            </a:r>
            <a:r>
              <a:rPr lang="en-US" dirty="0" smtClean="0"/>
              <a:t>:=</a:t>
            </a:r>
            <a:r>
              <a:rPr lang="hu-HU" dirty="0" smtClean="0">
                <a:solidFill>
                  <a:srgbClr val="FFFF00"/>
                </a:solidFill>
              </a:rPr>
              <a:t>0</a:t>
            </a:r>
            <a:r>
              <a:rPr lang="en-US" dirty="0" smtClean="0"/>
              <a:t>;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571472" y="285728"/>
            <a:ext cx="8358246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2. Lesz-e olyan alkalom, amikor soha nem dob 6-ost?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5857884" y="1071546"/>
            <a:ext cx="2428892" cy="15001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IGEN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3786182" y="1845222"/>
            <a:ext cx="3429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Hanyszordobtak</a:t>
            </a:r>
            <a:r>
              <a:rPr lang="en-US" dirty="0" smtClean="0"/>
              <a:t>:=0;</a:t>
            </a:r>
            <a:endParaRPr lang="en-US" dirty="0"/>
          </a:p>
        </p:txBody>
      </p:sp>
      <p:grpSp>
        <p:nvGrpSpPr>
          <p:cNvPr id="25" name="Group 24"/>
          <p:cNvGrpSpPr/>
          <p:nvPr/>
        </p:nvGrpSpPr>
        <p:grpSpPr>
          <a:xfrm>
            <a:off x="214282" y="3125458"/>
            <a:ext cx="7429552" cy="3303938"/>
            <a:chOff x="2143108" y="3143248"/>
            <a:chExt cx="7429552" cy="3303938"/>
          </a:xfrm>
        </p:grpSpPr>
        <p:sp>
          <p:nvSpPr>
            <p:cNvPr id="17" name="TextBox 16"/>
            <p:cNvSpPr txBox="1"/>
            <p:nvPr/>
          </p:nvSpPr>
          <p:spPr>
            <a:xfrm>
              <a:off x="2143108" y="3153977"/>
              <a:ext cx="7429552" cy="32932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hu-HU" dirty="0" smtClean="0"/>
                <a:t>ha </a:t>
              </a:r>
              <a:r>
                <a:rPr lang="en-US" dirty="0" smtClean="0"/>
                <a:t>  _____________ </a:t>
              </a:r>
              <a:r>
                <a:rPr lang="hu-HU" dirty="0" smtClean="0"/>
                <a:t>akkor</a:t>
              </a:r>
            </a:p>
            <a:p>
              <a:r>
                <a:rPr lang="hu-HU" dirty="0"/>
                <a:t> </a:t>
              </a:r>
              <a:r>
                <a:rPr lang="hu-HU" dirty="0" smtClean="0"/>
                <a:t>      </a:t>
              </a:r>
              <a:r>
                <a:rPr lang="en-US" dirty="0" smtClean="0"/>
                <a:t>            </a:t>
              </a:r>
            </a:p>
            <a:p>
              <a:r>
                <a:rPr lang="en-US" sz="1400" dirty="0" smtClean="0">
                  <a:solidFill>
                    <a:schemeClr val="accent2">
                      <a:lumMod val="75000"/>
                    </a:schemeClr>
                  </a:solidFill>
                </a:rPr>
                <a:t>                         </a:t>
              </a:r>
              <a:r>
                <a:rPr lang="en-US" sz="1400" dirty="0" smtClean="0">
                  <a:solidFill>
                    <a:schemeClr val="accent2">
                      <a:lumMod val="75000"/>
                    </a:schemeClr>
                  </a:solidFill>
                </a:rPr>
                <a:t>__________</a:t>
              </a:r>
              <a:endParaRPr lang="en-US" sz="1400" dirty="0" smtClean="0">
                <a:solidFill>
                  <a:schemeClr val="accent2">
                    <a:lumMod val="75000"/>
                  </a:schemeClr>
                </a:solidFill>
              </a:endParaRPr>
            </a:p>
            <a:p>
              <a:endParaRPr lang="en-US" sz="1400" dirty="0" smtClean="0">
                <a:solidFill>
                  <a:schemeClr val="accent2">
                    <a:lumMod val="75000"/>
                  </a:schemeClr>
                </a:solidFill>
              </a:endParaRPr>
            </a:p>
            <a:p>
              <a:r>
                <a:rPr lang="en-US" sz="1400" dirty="0" smtClean="0"/>
                <a:t>                         </a:t>
              </a:r>
              <a:r>
                <a:rPr lang="en-US" sz="1400" dirty="0" smtClean="0">
                  <a:solidFill>
                    <a:schemeClr val="accent2">
                      <a:lumMod val="75000"/>
                    </a:schemeClr>
                  </a:solidFill>
                </a:rPr>
                <a:t>____________</a:t>
              </a:r>
            </a:p>
            <a:p>
              <a:endParaRPr lang="en-US" sz="1400" dirty="0" smtClean="0">
                <a:solidFill>
                  <a:schemeClr val="accent2">
                    <a:lumMod val="75000"/>
                  </a:schemeClr>
                </a:solidFill>
              </a:endParaRPr>
            </a:p>
            <a:p>
              <a:r>
                <a:rPr lang="en-US" sz="1400" dirty="0" smtClean="0"/>
                <a:t>                         </a:t>
              </a:r>
              <a:r>
                <a:rPr lang="en-US" sz="1400" dirty="0" smtClean="0">
                  <a:solidFill>
                    <a:schemeClr val="accent2">
                      <a:lumMod val="75000"/>
                    </a:schemeClr>
                  </a:solidFill>
                </a:rPr>
                <a:t>____________</a:t>
              </a:r>
              <a:endParaRPr lang="en-US" sz="1400" dirty="0" smtClean="0">
                <a:solidFill>
                  <a:schemeClr val="accent2">
                    <a:lumMod val="75000"/>
                  </a:schemeClr>
                </a:solidFill>
              </a:endParaRPr>
            </a:p>
            <a:p>
              <a:endParaRPr lang="en-US" sz="1400" dirty="0" smtClean="0">
                <a:solidFill>
                  <a:schemeClr val="accent2">
                    <a:lumMod val="75000"/>
                  </a:schemeClr>
                </a:solidFill>
              </a:endParaRPr>
            </a:p>
            <a:p>
              <a:r>
                <a:rPr lang="en-US" sz="1400" dirty="0" smtClean="0"/>
                <a:t>          </a:t>
              </a:r>
              <a:endParaRPr lang="en-US" sz="1400" dirty="0" smtClean="0"/>
            </a:p>
            <a:p>
              <a:endParaRPr lang="en-US" sz="1400" dirty="0" smtClean="0"/>
            </a:p>
            <a:p>
              <a:endParaRPr lang="en-US" sz="1400" dirty="0" smtClean="0"/>
            </a:p>
            <a:p>
              <a:endParaRPr lang="en-US" sz="1400" dirty="0" smtClean="0"/>
            </a:p>
            <a:p>
              <a:endParaRPr lang="en-US" sz="1400" dirty="0" smtClean="0"/>
            </a:p>
            <a:p>
              <a:r>
                <a:rPr lang="en-US" sz="1400" dirty="0" smtClean="0"/>
                <a:t>  </a:t>
              </a:r>
              <a:r>
                <a:rPr lang="en-US" dirty="0" smtClean="0"/>
                <a:t>(ha)</a:t>
              </a:r>
              <a:r>
                <a:rPr lang="en-US" dirty="0" err="1" smtClean="0"/>
                <a:t>vege</a:t>
              </a:r>
              <a:endParaRPr lang="en-US" dirty="0" smtClean="0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2928926" y="3143248"/>
              <a:ext cx="5286412" cy="2881804"/>
              <a:chOff x="2928926" y="3143248"/>
              <a:chExt cx="5286412" cy="2881804"/>
            </a:xfrm>
          </p:grpSpPr>
          <p:sp>
            <p:nvSpPr>
              <p:cNvPr id="10" name="TextBox 9"/>
              <p:cNvSpPr txBox="1"/>
              <p:nvPr/>
            </p:nvSpPr>
            <p:spPr>
              <a:xfrm>
                <a:off x="3071802" y="3643314"/>
                <a:ext cx="192882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 </a:t>
                </a:r>
                <a:r>
                  <a:rPr lang="hu-HU" dirty="0" smtClean="0">
                    <a:solidFill>
                      <a:srgbClr val="FF0000"/>
                    </a:solidFill>
                  </a:rPr>
                  <a:t>l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e</a:t>
                </a:r>
                <a:r>
                  <a:rPr lang="hu-HU" dirty="0" smtClean="0">
                    <a:solidFill>
                      <a:srgbClr val="FF0000"/>
                    </a:solidFill>
                  </a:rPr>
                  <a:t>p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2</a:t>
                </a:r>
                <a:r>
                  <a:rPr lang="en-US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:=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lep2</a:t>
                </a:r>
                <a:r>
                  <a:rPr lang="en-US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+6</a:t>
                </a:r>
                <a:r>
                  <a:rPr lang="en-US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;</a:t>
                </a:r>
                <a:endParaRPr lang="en-US" dirty="0"/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3071802" y="4000504"/>
                <a:ext cx="164307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 </a:t>
                </a:r>
                <a:r>
                  <a:rPr lang="en-US" dirty="0" err="1" smtClean="0">
                    <a:solidFill>
                      <a:schemeClr val="accent2">
                        <a:lumMod val="75000"/>
                      </a:schemeClr>
                    </a:solidFill>
                  </a:rPr>
                  <a:t>sz</a:t>
                </a:r>
                <a:r>
                  <a:rPr lang="en-US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:=</a:t>
                </a:r>
                <a:r>
                  <a:rPr lang="en-US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sz+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lep2</a:t>
                </a:r>
                <a:r>
                  <a:rPr lang="en-US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;</a:t>
                </a:r>
                <a:endParaRPr lang="en-US" dirty="0">
                  <a:solidFill>
                    <a:schemeClr val="accent2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3143240" y="4226960"/>
                <a:ext cx="185738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dobott</a:t>
                </a:r>
                <a:r>
                  <a:rPr lang="en-US" sz="3600" b="1" dirty="0" smtClean="0">
                    <a:solidFill>
                      <a:schemeClr val="accent3"/>
                    </a:solidFill>
                  </a:rPr>
                  <a:t>1</a:t>
                </a:r>
                <a:r>
                  <a:rPr lang="en-US" dirty="0" smtClean="0"/>
                  <a:t>(</a:t>
                </a:r>
                <a:r>
                  <a:rPr lang="en-US" b="1" dirty="0" err="1" smtClean="0">
                    <a:solidFill>
                      <a:schemeClr val="tx2">
                        <a:lumMod val="40000"/>
                        <a:lumOff val="60000"/>
                      </a:schemeClr>
                    </a:solidFill>
                  </a:rPr>
                  <a:t>kocka</a:t>
                </a:r>
                <a:r>
                  <a:rPr lang="en-US" dirty="0" smtClean="0"/>
                  <a:t>);</a:t>
                </a:r>
                <a:endParaRPr lang="en-US" dirty="0">
                  <a:solidFill>
                    <a:schemeClr val="accent2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2928926" y="3143248"/>
                <a:ext cx="171451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i="1" dirty="0" err="1" smtClean="0">
                    <a:solidFill>
                      <a:schemeClr val="tx2">
                        <a:lumMod val="40000"/>
                        <a:lumOff val="60000"/>
                      </a:schemeClr>
                    </a:solidFill>
                  </a:rPr>
                  <a:t>kocka</a:t>
                </a:r>
                <a:r>
                  <a:rPr lang="en-US" b="1" i="1" dirty="0" smtClean="0">
                    <a:solidFill>
                      <a:schemeClr val="tx2">
                        <a:lumMod val="40000"/>
                        <a:lumOff val="60000"/>
                      </a:schemeClr>
                    </a:solidFill>
                  </a:rPr>
                  <a:t> &lt;&gt;6</a:t>
                </a:r>
                <a:endParaRPr lang="en-US" b="1" i="1" dirty="0">
                  <a:solidFill>
                    <a:schemeClr val="tx2">
                      <a:lumMod val="40000"/>
                      <a:lumOff val="60000"/>
                    </a:schemeClr>
                  </a:solidFill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3143240" y="5084216"/>
                <a:ext cx="49292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err="1" smtClean="0"/>
                  <a:t>Hanyszordobtak</a:t>
                </a:r>
                <a:r>
                  <a:rPr lang="en-US" dirty="0" smtClean="0"/>
                  <a:t>:=</a:t>
                </a:r>
                <a:r>
                  <a:rPr lang="en-US" dirty="0" smtClean="0"/>
                  <a:t> </a:t>
                </a:r>
                <a:r>
                  <a:rPr lang="en-US" dirty="0" smtClean="0"/>
                  <a:t>Hanyszordobtak+1;</a:t>
                </a:r>
                <a:endParaRPr lang="en-US" dirty="0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3286116" y="5655720"/>
                <a:ext cx="49292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err="1" smtClean="0">
                    <a:solidFill>
                      <a:srgbClr val="00B050"/>
                    </a:solidFill>
                  </a:rPr>
                  <a:t>Ki_kovetkezik</a:t>
                </a:r>
                <a:r>
                  <a:rPr lang="en-US" dirty="0" smtClean="0">
                    <a:solidFill>
                      <a:srgbClr val="00B050"/>
                    </a:solidFill>
                  </a:rPr>
                  <a:t>:= 1;</a:t>
                </a:r>
                <a:endParaRPr lang="en-US" dirty="0">
                  <a:solidFill>
                    <a:srgbClr val="00B050"/>
                  </a:solidFill>
                </a:endParaRPr>
              </a:p>
            </p:txBody>
          </p:sp>
        </p:grpSp>
      </p:grpSp>
      <p:sp>
        <p:nvSpPr>
          <p:cNvPr id="20" name="TextBox 19"/>
          <p:cNvSpPr txBox="1"/>
          <p:nvPr/>
        </p:nvSpPr>
        <p:spPr>
          <a:xfrm>
            <a:off x="71406" y="2500306"/>
            <a:ext cx="49292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HA </a:t>
            </a:r>
            <a:r>
              <a:rPr lang="en-US" dirty="0" err="1" smtClean="0">
                <a:solidFill>
                  <a:srgbClr val="00B050"/>
                </a:solidFill>
              </a:rPr>
              <a:t>Ki_kovetkezik</a:t>
            </a:r>
            <a:r>
              <a:rPr lang="en-US" dirty="0" smtClean="0">
                <a:solidFill>
                  <a:srgbClr val="00B050"/>
                </a:solidFill>
              </a:rPr>
              <a:t> = 2 </a:t>
            </a:r>
            <a:r>
              <a:rPr lang="en-US" dirty="0" smtClean="0"/>
              <a:t> </a:t>
            </a:r>
            <a:r>
              <a:rPr lang="en-US" dirty="0" err="1" smtClean="0"/>
              <a:t>akkor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71406" y="6429396"/>
            <a:ext cx="3357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(HA)</a:t>
            </a:r>
            <a:r>
              <a:rPr lang="en-US" dirty="0" err="1" smtClean="0"/>
              <a:t>vege</a:t>
            </a:r>
            <a:endParaRPr lang="en-US" dirty="0"/>
          </a:p>
        </p:txBody>
      </p:sp>
      <p:grpSp>
        <p:nvGrpSpPr>
          <p:cNvPr id="27" name="Group 26"/>
          <p:cNvGrpSpPr/>
          <p:nvPr/>
        </p:nvGrpSpPr>
        <p:grpSpPr>
          <a:xfrm>
            <a:off x="4071934" y="2928934"/>
            <a:ext cx="7429552" cy="2228133"/>
            <a:chOff x="642910" y="2273850"/>
            <a:chExt cx="7429552" cy="2228133"/>
          </a:xfrm>
        </p:grpSpPr>
        <p:sp>
          <p:nvSpPr>
            <p:cNvPr id="28" name="TextBox 27"/>
            <p:cNvSpPr txBox="1"/>
            <p:nvPr/>
          </p:nvSpPr>
          <p:spPr>
            <a:xfrm>
              <a:off x="642910" y="2285992"/>
              <a:ext cx="7429552" cy="2215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hu-HU" dirty="0" smtClean="0"/>
                <a:t>Amig </a:t>
              </a:r>
              <a:r>
                <a:rPr lang="en-US" dirty="0" smtClean="0"/>
                <a:t>  ______________ </a:t>
              </a:r>
              <a:r>
                <a:rPr lang="hu-HU" dirty="0" smtClean="0"/>
                <a:t>vegezd el</a:t>
              </a:r>
            </a:p>
            <a:p>
              <a:r>
                <a:rPr lang="hu-HU" dirty="0"/>
                <a:t> </a:t>
              </a:r>
              <a:r>
                <a:rPr lang="hu-HU" dirty="0" smtClean="0"/>
                <a:t>      </a:t>
              </a:r>
              <a:r>
                <a:rPr lang="en-US" dirty="0" smtClean="0"/>
                <a:t>            </a:t>
              </a:r>
            </a:p>
            <a:p>
              <a:r>
                <a:rPr lang="en-US" sz="1400" dirty="0" smtClean="0">
                  <a:solidFill>
                    <a:schemeClr val="accent2">
                      <a:lumMod val="75000"/>
                    </a:schemeClr>
                  </a:solidFill>
                </a:rPr>
                <a:t>                         ____________</a:t>
              </a:r>
            </a:p>
            <a:p>
              <a:endParaRPr lang="en-US" sz="1400" dirty="0" smtClean="0">
                <a:solidFill>
                  <a:schemeClr val="accent2">
                    <a:lumMod val="75000"/>
                  </a:schemeClr>
                </a:solidFill>
              </a:endParaRPr>
            </a:p>
            <a:p>
              <a:r>
                <a:rPr lang="en-US" sz="1400" dirty="0" smtClean="0"/>
                <a:t>                         </a:t>
              </a:r>
              <a:r>
                <a:rPr lang="en-US" sz="1400" dirty="0" smtClean="0">
                  <a:solidFill>
                    <a:schemeClr val="accent2">
                      <a:lumMod val="75000"/>
                    </a:schemeClr>
                  </a:solidFill>
                </a:rPr>
                <a:t>____________</a:t>
              </a:r>
            </a:p>
            <a:p>
              <a:endParaRPr lang="en-US" sz="1400" dirty="0" smtClean="0">
                <a:solidFill>
                  <a:schemeClr val="accent2">
                    <a:lumMod val="75000"/>
                  </a:schemeClr>
                </a:solidFill>
              </a:endParaRPr>
            </a:p>
            <a:p>
              <a:r>
                <a:rPr lang="en-US" sz="1400" dirty="0" smtClean="0"/>
                <a:t>                         </a:t>
              </a:r>
              <a:r>
                <a:rPr lang="en-US" sz="1400" dirty="0" smtClean="0">
                  <a:solidFill>
                    <a:schemeClr val="accent2">
                      <a:lumMod val="75000"/>
                    </a:schemeClr>
                  </a:solidFill>
                </a:rPr>
                <a:t>____________</a:t>
              </a:r>
            </a:p>
            <a:p>
              <a:endParaRPr lang="en-US" sz="1400" dirty="0" smtClean="0">
                <a:solidFill>
                  <a:schemeClr val="accent2">
                    <a:lumMod val="75000"/>
                  </a:schemeClr>
                </a:solidFill>
              </a:endParaRPr>
            </a:p>
            <a:p>
              <a:r>
                <a:rPr lang="en-US" sz="1400" dirty="0" smtClean="0"/>
                <a:t>            </a:t>
              </a:r>
              <a:r>
                <a:rPr lang="en-US" dirty="0" smtClean="0"/>
                <a:t>(</a:t>
              </a:r>
              <a:r>
                <a:rPr lang="en-US" dirty="0" err="1" smtClean="0"/>
                <a:t>amig</a:t>
              </a:r>
              <a:r>
                <a:rPr lang="en-US" dirty="0" smtClean="0"/>
                <a:t>)</a:t>
              </a:r>
              <a:r>
                <a:rPr lang="en-US" dirty="0" err="1" smtClean="0"/>
                <a:t>vege</a:t>
              </a:r>
              <a:endParaRPr lang="en-US" dirty="0" smtClean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500166" y="2273850"/>
              <a:ext cx="17145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i="1" dirty="0" err="1" smtClean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kocka</a:t>
              </a:r>
              <a:r>
                <a:rPr lang="en-US" b="1" i="1" dirty="0" smtClean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= 6</a:t>
              </a:r>
              <a:endParaRPr lang="en-US" b="1" i="1" dirty="0"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571604" y="2773916"/>
              <a:ext cx="19288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 </a:t>
              </a:r>
              <a:r>
                <a:rPr lang="hu-HU" dirty="0" smtClean="0">
                  <a:solidFill>
                    <a:srgbClr val="FF0000"/>
                  </a:solidFill>
                </a:rPr>
                <a:t>l</a:t>
              </a:r>
              <a:r>
                <a:rPr lang="en-US" dirty="0" smtClean="0">
                  <a:solidFill>
                    <a:srgbClr val="FF0000"/>
                  </a:solidFill>
                </a:rPr>
                <a:t>e</a:t>
              </a:r>
              <a:r>
                <a:rPr lang="hu-HU" dirty="0" smtClean="0">
                  <a:solidFill>
                    <a:srgbClr val="FF0000"/>
                  </a:solidFill>
                </a:rPr>
                <a:t>p</a:t>
              </a:r>
              <a:r>
                <a:rPr lang="en-US" dirty="0" smtClean="0">
                  <a:solidFill>
                    <a:srgbClr val="FF0000"/>
                  </a:solidFill>
                </a:rPr>
                <a:t>2</a:t>
              </a:r>
              <a:r>
                <a:rPr lang="en-US" dirty="0" smtClean="0">
                  <a:solidFill>
                    <a:schemeClr val="accent2">
                      <a:lumMod val="75000"/>
                    </a:schemeClr>
                  </a:solidFill>
                </a:rPr>
                <a:t>:=</a:t>
              </a:r>
              <a:r>
                <a:rPr lang="en-US" dirty="0" smtClean="0">
                  <a:solidFill>
                    <a:srgbClr val="FF0000"/>
                  </a:solidFill>
                </a:rPr>
                <a:t>lep2</a:t>
              </a:r>
              <a:r>
                <a:rPr lang="en-US" dirty="0" smtClean="0">
                  <a:solidFill>
                    <a:schemeClr val="accent2">
                      <a:lumMod val="75000"/>
                    </a:schemeClr>
                  </a:solidFill>
                </a:rPr>
                <a:t>+6</a:t>
              </a:r>
              <a:r>
                <a:rPr lang="en-US" dirty="0" smtClean="0">
                  <a:solidFill>
                    <a:schemeClr val="accent2">
                      <a:lumMod val="75000"/>
                    </a:schemeClr>
                  </a:solidFill>
                </a:rPr>
                <a:t>;</a:t>
              </a:r>
              <a:endParaRPr lang="en-US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571604" y="3131106"/>
              <a:ext cx="164307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 </a:t>
              </a:r>
              <a:r>
                <a:rPr lang="en-US" dirty="0" err="1" smtClean="0">
                  <a:solidFill>
                    <a:schemeClr val="accent2">
                      <a:lumMod val="75000"/>
                    </a:schemeClr>
                  </a:solidFill>
                </a:rPr>
                <a:t>sz</a:t>
              </a:r>
              <a:r>
                <a:rPr lang="en-US" dirty="0" smtClean="0">
                  <a:solidFill>
                    <a:schemeClr val="accent2">
                      <a:lumMod val="75000"/>
                    </a:schemeClr>
                  </a:solidFill>
                </a:rPr>
                <a:t>:=</a:t>
              </a:r>
              <a:r>
                <a:rPr lang="en-US" dirty="0" smtClean="0">
                  <a:solidFill>
                    <a:schemeClr val="accent2">
                      <a:lumMod val="75000"/>
                    </a:schemeClr>
                  </a:solidFill>
                </a:rPr>
                <a:t>sz+</a:t>
              </a:r>
              <a:r>
                <a:rPr lang="en-US" dirty="0" smtClean="0">
                  <a:solidFill>
                    <a:srgbClr val="FF0000"/>
                  </a:solidFill>
                </a:rPr>
                <a:t>lep2</a:t>
              </a:r>
              <a:r>
                <a:rPr lang="en-US" dirty="0" smtClean="0">
                  <a:solidFill>
                    <a:schemeClr val="accent2">
                      <a:lumMod val="75000"/>
                    </a:schemeClr>
                  </a:solidFill>
                </a:rPr>
                <a:t>;</a:t>
              </a:r>
              <a:endParaRPr lang="en-US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643042" y="3357562"/>
              <a:ext cx="185738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dobott</a:t>
              </a:r>
              <a:r>
                <a:rPr lang="en-US" sz="3600" b="1" dirty="0" smtClean="0">
                  <a:solidFill>
                    <a:schemeClr val="accent3"/>
                  </a:solidFill>
                </a:rPr>
                <a:t>1</a:t>
              </a:r>
              <a:r>
                <a:rPr lang="en-US" dirty="0" smtClean="0"/>
                <a:t>(</a:t>
              </a:r>
              <a:r>
                <a:rPr lang="en-US" b="1" dirty="0" err="1" smtClean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kocka</a:t>
              </a:r>
              <a:r>
                <a:rPr lang="en-US" dirty="0" smtClean="0"/>
                <a:t>);</a:t>
              </a:r>
              <a:endParaRPr lang="en-US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4348" y="785794"/>
            <a:ext cx="60007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Feladat adatai:</a:t>
            </a:r>
            <a:endParaRPr lang="en-US" sz="6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1472" y="1643050"/>
            <a:ext cx="74295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dobott</a:t>
            </a:r>
            <a:r>
              <a:rPr lang="en-US" sz="3600" b="1" dirty="0" smtClean="0">
                <a:solidFill>
                  <a:schemeClr val="accent3"/>
                </a:solidFill>
              </a:rPr>
              <a:t>1</a:t>
            </a:r>
            <a:r>
              <a:rPr lang="en-US" dirty="0" smtClean="0"/>
              <a:t>(</a:t>
            </a:r>
            <a:r>
              <a:rPr lang="en-US" b="1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kocka</a:t>
            </a:r>
            <a:r>
              <a:rPr lang="en-US" dirty="0" smtClean="0"/>
              <a:t>); </a:t>
            </a:r>
            <a:r>
              <a:rPr lang="en-US" dirty="0" smtClean="0">
                <a:solidFill>
                  <a:srgbClr val="FF0000"/>
                </a:solidFill>
              </a:rPr>
              <a:t>lep1</a:t>
            </a:r>
            <a:r>
              <a:rPr lang="en-US" dirty="0" smtClean="0"/>
              <a:t>:=</a:t>
            </a:r>
            <a:r>
              <a:rPr lang="hu-HU" dirty="0" smtClean="0">
                <a:solidFill>
                  <a:srgbClr val="FFFF00"/>
                </a:solidFill>
              </a:rPr>
              <a:t>0</a:t>
            </a:r>
            <a:r>
              <a:rPr lang="en-US" dirty="0" smtClean="0"/>
              <a:t>; </a:t>
            </a:r>
            <a:r>
              <a:rPr lang="en-US" dirty="0" err="1" smtClean="0"/>
              <a:t>sz</a:t>
            </a:r>
            <a:r>
              <a:rPr lang="en-US" dirty="0" smtClean="0"/>
              <a:t>:=</a:t>
            </a:r>
            <a:r>
              <a:rPr lang="hu-HU" dirty="0" smtClean="0">
                <a:solidFill>
                  <a:srgbClr val="FFFF00"/>
                </a:solidFill>
              </a:rPr>
              <a:t>0</a:t>
            </a:r>
            <a:r>
              <a:rPr lang="en-US" dirty="0" smtClean="0"/>
              <a:t>;</a:t>
            </a:r>
          </a:p>
          <a:p>
            <a:r>
              <a:rPr lang="en-US" dirty="0" smtClean="0"/>
              <a:t> </a:t>
            </a:r>
            <a:r>
              <a:rPr lang="en-US" dirty="0" smtClean="0"/>
              <a:t>                                </a:t>
            </a:r>
            <a:r>
              <a:rPr lang="en-US" dirty="0" smtClean="0">
                <a:solidFill>
                  <a:srgbClr val="FF0000"/>
                </a:solidFill>
              </a:rPr>
              <a:t>lep2</a:t>
            </a:r>
            <a:r>
              <a:rPr lang="en-US" dirty="0" smtClean="0"/>
              <a:t>:=</a:t>
            </a:r>
            <a:r>
              <a:rPr lang="hu-HU" dirty="0" smtClean="0">
                <a:solidFill>
                  <a:srgbClr val="FFFF00"/>
                </a:solidFill>
              </a:rPr>
              <a:t>0</a:t>
            </a:r>
            <a:r>
              <a:rPr lang="en-US" dirty="0" smtClean="0"/>
              <a:t>;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571472" y="285728"/>
            <a:ext cx="8358246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2. Lesz-e olyan alkalom, amikor soha nem dob 6-ost?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5857884" y="1071546"/>
            <a:ext cx="2428892" cy="15001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IGEN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3786182" y="1845222"/>
            <a:ext cx="3429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Hanyszordobtak</a:t>
            </a:r>
            <a:r>
              <a:rPr lang="en-US" dirty="0" smtClean="0"/>
              <a:t>:=0;</a:t>
            </a:r>
            <a:endParaRPr lang="en-US" dirty="0"/>
          </a:p>
        </p:txBody>
      </p:sp>
      <p:grpSp>
        <p:nvGrpSpPr>
          <p:cNvPr id="2" name="Group 24"/>
          <p:cNvGrpSpPr/>
          <p:nvPr/>
        </p:nvGrpSpPr>
        <p:grpSpPr>
          <a:xfrm>
            <a:off x="214282" y="3125458"/>
            <a:ext cx="7429552" cy="3303938"/>
            <a:chOff x="2143108" y="3143248"/>
            <a:chExt cx="7429552" cy="3303938"/>
          </a:xfrm>
        </p:grpSpPr>
        <p:sp>
          <p:nvSpPr>
            <p:cNvPr id="17" name="TextBox 16"/>
            <p:cNvSpPr txBox="1"/>
            <p:nvPr/>
          </p:nvSpPr>
          <p:spPr>
            <a:xfrm>
              <a:off x="2143108" y="3153977"/>
              <a:ext cx="7429552" cy="32932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hu-HU" dirty="0" smtClean="0"/>
                <a:t>ha </a:t>
              </a:r>
              <a:r>
                <a:rPr lang="en-US" dirty="0" smtClean="0"/>
                <a:t>  _____________ </a:t>
              </a:r>
              <a:r>
                <a:rPr lang="hu-HU" dirty="0" smtClean="0"/>
                <a:t>akkor</a:t>
              </a:r>
            </a:p>
            <a:p>
              <a:r>
                <a:rPr lang="hu-HU" dirty="0"/>
                <a:t> </a:t>
              </a:r>
              <a:r>
                <a:rPr lang="hu-HU" dirty="0" smtClean="0"/>
                <a:t>      </a:t>
              </a:r>
              <a:r>
                <a:rPr lang="en-US" dirty="0" smtClean="0"/>
                <a:t>            </a:t>
              </a:r>
            </a:p>
            <a:p>
              <a:r>
                <a:rPr lang="en-US" sz="1400" dirty="0" smtClean="0">
                  <a:solidFill>
                    <a:schemeClr val="accent2">
                      <a:lumMod val="75000"/>
                    </a:schemeClr>
                  </a:solidFill>
                </a:rPr>
                <a:t>                         </a:t>
              </a:r>
              <a:r>
                <a:rPr lang="en-US" sz="1400" dirty="0" smtClean="0">
                  <a:solidFill>
                    <a:schemeClr val="accent2">
                      <a:lumMod val="75000"/>
                    </a:schemeClr>
                  </a:solidFill>
                </a:rPr>
                <a:t>__________</a:t>
              </a:r>
              <a:endParaRPr lang="en-US" sz="1400" dirty="0" smtClean="0">
                <a:solidFill>
                  <a:schemeClr val="accent2">
                    <a:lumMod val="75000"/>
                  </a:schemeClr>
                </a:solidFill>
              </a:endParaRPr>
            </a:p>
            <a:p>
              <a:endParaRPr lang="en-US" sz="1400" dirty="0" smtClean="0">
                <a:solidFill>
                  <a:schemeClr val="accent2">
                    <a:lumMod val="75000"/>
                  </a:schemeClr>
                </a:solidFill>
              </a:endParaRPr>
            </a:p>
            <a:p>
              <a:r>
                <a:rPr lang="en-US" sz="1400" dirty="0" smtClean="0"/>
                <a:t>                         </a:t>
              </a:r>
              <a:r>
                <a:rPr lang="en-US" sz="1400" dirty="0" smtClean="0">
                  <a:solidFill>
                    <a:schemeClr val="accent2">
                      <a:lumMod val="75000"/>
                    </a:schemeClr>
                  </a:solidFill>
                </a:rPr>
                <a:t>____________</a:t>
              </a:r>
            </a:p>
            <a:p>
              <a:endParaRPr lang="en-US" sz="1400" dirty="0" smtClean="0">
                <a:solidFill>
                  <a:schemeClr val="accent2">
                    <a:lumMod val="75000"/>
                  </a:schemeClr>
                </a:solidFill>
              </a:endParaRPr>
            </a:p>
            <a:p>
              <a:r>
                <a:rPr lang="en-US" sz="1400" dirty="0" smtClean="0"/>
                <a:t>                         </a:t>
              </a:r>
              <a:r>
                <a:rPr lang="en-US" sz="1400" dirty="0" smtClean="0">
                  <a:solidFill>
                    <a:schemeClr val="accent2">
                      <a:lumMod val="75000"/>
                    </a:schemeClr>
                  </a:solidFill>
                </a:rPr>
                <a:t>____________</a:t>
              </a:r>
              <a:endParaRPr lang="en-US" sz="1400" dirty="0" smtClean="0">
                <a:solidFill>
                  <a:schemeClr val="accent2">
                    <a:lumMod val="75000"/>
                  </a:schemeClr>
                </a:solidFill>
              </a:endParaRPr>
            </a:p>
            <a:p>
              <a:endParaRPr lang="en-US" sz="1400" dirty="0" smtClean="0">
                <a:solidFill>
                  <a:schemeClr val="accent2">
                    <a:lumMod val="75000"/>
                  </a:schemeClr>
                </a:solidFill>
              </a:endParaRPr>
            </a:p>
            <a:p>
              <a:r>
                <a:rPr lang="en-US" sz="1400" dirty="0" smtClean="0"/>
                <a:t>          </a:t>
              </a:r>
              <a:endParaRPr lang="en-US" sz="1400" dirty="0" smtClean="0"/>
            </a:p>
            <a:p>
              <a:endParaRPr lang="en-US" sz="1400" dirty="0" smtClean="0"/>
            </a:p>
            <a:p>
              <a:endParaRPr lang="en-US" sz="1400" dirty="0" smtClean="0"/>
            </a:p>
            <a:p>
              <a:endParaRPr lang="en-US" sz="1400" dirty="0" smtClean="0"/>
            </a:p>
            <a:p>
              <a:endParaRPr lang="en-US" sz="1400" dirty="0" smtClean="0"/>
            </a:p>
            <a:p>
              <a:r>
                <a:rPr lang="en-US" sz="1400" dirty="0" smtClean="0"/>
                <a:t>  </a:t>
              </a:r>
              <a:r>
                <a:rPr lang="en-US" dirty="0" smtClean="0"/>
                <a:t>(ha)</a:t>
              </a:r>
              <a:r>
                <a:rPr lang="en-US" dirty="0" err="1" smtClean="0"/>
                <a:t>vege</a:t>
              </a:r>
              <a:endParaRPr lang="en-US" dirty="0" smtClean="0"/>
            </a:p>
          </p:txBody>
        </p:sp>
        <p:grpSp>
          <p:nvGrpSpPr>
            <p:cNvPr id="4" name="Group 23"/>
            <p:cNvGrpSpPr/>
            <p:nvPr/>
          </p:nvGrpSpPr>
          <p:grpSpPr>
            <a:xfrm>
              <a:off x="2928926" y="3143248"/>
              <a:ext cx="5286412" cy="2881804"/>
              <a:chOff x="2928926" y="3143248"/>
              <a:chExt cx="5286412" cy="2881804"/>
            </a:xfrm>
          </p:grpSpPr>
          <p:sp>
            <p:nvSpPr>
              <p:cNvPr id="10" name="TextBox 9"/>
              <p:cNvSpPr txBox="1"/>
              <p:nvPr/>
            </p:nvSpPr>
            <p:spPr>
              <a:xfrm>
                <a:off x="3071802" y="3643314"/>
                <a:ext cx="192882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 </a:t>
                </a:r>
                <a:r>
                  <a:rPr lang="hu-HU" dirty="0" smtClean="0">
                    <a:solidFill>
                      <a:srgbClr val="FF0000"/>
                    </a:solidFill>
                  </a:rPr>
                  <a:t>l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e</a:t>
                </a:r>
                <a:r>
                  <a:rPr lang="hu-HU" dirty="0" smtClean="0">
                    <a:solidFill>
                      <a:srgbClr val="FF0000"/>
                    </a:solidFill>
                  </a:rPr>
                  <a:t>p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1</a:t>
                </a:r>
                <a:r>
                  <a:rPr lang="en-US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:=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lep1</a:t>
                </a:r>
                <a:r>
                  <a:rPr lang="en-US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+6</a:t>
                </a:r>
                <a:r>
                  <a:rPr lang="en-US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;</a:t>
                </a:r>
                <a:endParaRPr lang="en-US" dirty="0"/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3071802" y="4000504"/>
                <a:ext cx="164307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 </a:t>
                </a:r>
                <a:r>
                  <a:rPr lang="en-US" dirty="0" err="1" smtClean="0">
                    <a:solidFill>
                      <a:schemeClr val="accent2">
                        <a:lumMod val="75000"/>
                      </a:schemeClr>
                    </a:solidFill>
                  </a:rPr>
                  <a:t>sz</a:t>
                </a:r>
                <a:r>
                  <a:rPr lang="en-US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:=</a:t>
                </a:r>
                <a:r>
                  <a:rPr lang="en-US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sz+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lep1</a:t>
                </a:r>
                <a:r>
                  <a:rPr lang="en-US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;</a:t>
                </a:r>
                <a:endParaRPr lang="en-US" dirty="0">
                  <a:solidFill>
                    <a:schemeClr val="accent2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3143240" y="4226960"/>
                <a:ext cx="185738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dobott</a:t>
                </a:r>
                <a:r>
                  <a:rPr lang="en-US" sz="3600" b="1" dirty="0" smtClean="0">
                    <a:solidFill>
                      <a:schemeClr val="accent3"/>
                    </a:solidFill>
                  </a:rPr>
                  <a:t>2</a:t>
                </a:r>
                <a:r>
                  <a:rPr lang="en-US" dirty="0" smtClean="0"/>
                  <a:t>(</a:t>
                </a:r>
                <a:r>
                  <a:rPr lang="en-US" b="1" dirty="0" err="1" smtClean="0">
                    <a:solidFill>
                      <a:schemeClr val="tx2">
                        <a:lumMod val="40000"/>
                        <a:lumOff val="60000"/>
                      </a:schemeClr>
                    </a:solidFill>
                  </a:rPr>
                  <a:t>kocka</a:t>
                </a:r>
                <a:r>
                  <a:rPr lang="en-US" dirty="0" smtClean="0"/>
                  <a:t>);</a:t>
                </a:r>
                <a:endParaRPr lang="en-US" dirty="0">
                  <a:solidFill>
                    <a:schemeClr val="accent2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2928926" y="3143248"/>
                <a:ext cx="171451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i="1" dirty="0" err="1" smtClean="0">
                    <a:solidFill>
                      <a:schemeClr val="tx2">
                        <a:lumMod val="40000"/>
                        <a:lumOff val="60000"/>
                      </a:schemeClr>
                    </a:solidFill>
                  </a:rPr>
                  <a:t>kocka</a:t>
                </a:r>
                <a:r>
                  <a:rPr lang="en-US" b="1" i="1" dirty="0" smtClean="0">
                    <a:solidFill>
                      <a:schemeClr val="tx2">
                        <a:lumMod val="40000"/>
                        <a:lumOff val="60000"/>
                      </a:schemeClr>
                    </a:solidFill>
                  </a:rPr>
                  <a:t> &lt;&gt;6</a:t>
                </a:r>
                <a:endParaRPr lang="en-US" b="1" i="1" dirty="0">
                  <a:solidFill>
                    <a:schemeClr val="tx2">
                      <a:lumMod val="40000"/>
                      <a:lumOff val="60000"/>
                    </a:schemeClr>
                  </a:solidFill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3143240" y="5084216"/>
                <a:ext cx="49292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err="1" smtClean="0"/>
                  <a:t>Hanyszordobtak</a:t>
                </a:r>
                <a:r>
                  <a:rPr lang="en-US" dirty="0" smtClean="0"/>
                  <a:t>:=</a:t>
                </a:r>
                <a:r>
                  <a:rPr lang="en-US" dirty="0" smtClean="0"/>
                  <a:t> </a:t>
                </a:r>
                <a:r>
                  <a:rPr lang="en-US" dirty="0" smtClean="0"/>
                  <a:t>Hanyszordobtak+1;</a:t>
                </a:r>
                <a:endParaRPr lang="en-US" dirty="0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3286116" y="5655720"/>
                <a:ext cx="49292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err="1" smtClean="0">
                    <a:solidFill>
                      <a:srgbClr val="00B050"/>
                    </a:solidFill>
                  </a:rPr>
                  <a:t>Ki_kovetkezik</a:t>
                </a:r>
                <a:r>
                  <a:rPr lang="en-US" dirty="0" smtClean="0">
                    <a:solidFill>
                      <a:srgbClr val="00B050"/>
                    </a:solidFill>
                  </a:rPr>
                  <a:t>:= 2;</a:t>
                </a:r>
                <a:endParaRPr lang="en-US" dirty="0">
                  <a:solidFill>
                    <a:srgbClr val="00B050"/>
                  </a:solidFill>
                </a:endParaRPr>
              </a:p>
            </p:txBody>
          </p:sp>
        </p:grpSp>
      </p:grpSp>
      <p:sp>
        <p:nvSpPr>
          <p:cNvPr id="20" name="TextBox 19"/>
          <p:cNvSpPr txBox="1"/>
          <p:nvPr/>
        </p:nvSpPr>
        <p:spPr>
          <a:xfrm>
            <a:off x="71406" y="2500306"/>
            <a:ext cx="49292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HA </a:t>
            </a:r>
            <a:r>
              <a:rPr lang="en-US" dirty="0" err="1" smtClean="0">
                <a:solidFill>
                  <a:srgbClr val="00B050"/>
                </a:solidFill>
              </a:rPr>
              <a:t>Ki_kovetkezik</a:t>
            </a:r>
            <a:r>
              <a:rPr lang="en-US" dirty="0" smtClean="0">
                <a:solidFill>
                  <a:srgbClr val="00B050"/>
                </a:solidFill>
              </a:rPr>
              <a:t> = 1 </a:t>
            </a:r>
            <a:r>
              <a:rPr lang="en-US" dirty="0" smtClean="0"/>
              <a:t> </a:t>
            </a:r>
            <a:r>
              <a:rPr lang="en-US" dirty="0" err="1" smtClean="0"/>
              <a:t>akkor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71406" y="6429396"/>
            <a:ext cx="3357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(HA)</a:t>
            </a:r>
            <a:r>
              <a:rPr lang="en-US" dirty="0" err="1" smtClean="0"/>
              <a:t>vege</a:t>
            </a:r>
            <a:endParaRPr lang="en-US" dirty="0"/>
          </a:p>
        </p:txBody>
      </p:sp>
      <p:grpSp>
        <p:nvGrpSpPr>
          <p:cNvPr id="5" name="Group 26"/>
          <p:cNvGrpSpPr/>
          <p:nvPr/>
        </p:nvGrpSpPr>
        <p:grpSpPr>
          <a:xfrm>
            <a:off x="4071934" y="2928934"/>
            <a:ext cx="7429552" cy="2228133"/>
            <a:chOff x="642910" y="2273850"/>
            <a:chExt cx="7429552" cy="2228133"/>
          </a:xfrm>
        </p:grpSpPr>
        <p:sp>
          <p:nvSpPr>
            <p:cNvPr id="28" name="TextBox 27"/>
            <p:cNvSpPr txBox="1"/>
            <p:nvPr/>
          </p:nvSpPr>
          <p:spPr>
            <a:xfrm>
              <a:off x="642910" y="2285992"/>
              <a:ext cx="7429552" cy="2215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hu-HU" dirty="0" smtClean="0"/>
                <a:t>Amig </a:t>
              </a:r>
              <a:r>
                <a:rPr lang="en-US" dirty="0" smtClean="0"/>
                <a:t>  ______________ </a:t>
              </a:r>
              <a:r>
                <a:rPr lang="hu-HU" dirty="0" smtClean="0"/>
                <a:t>vegezd el</a:t>
              </a:r>
            </a:p>
            <a:p>
              <a:r>
                <a:rPr lang="hu-HU" dirty="0"/>
                <a:t> </a:t>
              </a:r>
              <a:r>
                <a:rPr lang="hu-HU" dirty="0" smtClean="0"/>
                <a:t>      </a:t>
              </a:r>
              <a:r>
                <a:rPr lang="en-US" dirty="0" smtClean="0"/>
                <a:t>            </a:t>
              </a:r>
            </a:p>
            <a:p>
              <a:r>
                <a:rPr lang="en-US" sz="1400" dirty="0" smtClean="0">
                  <a:solidFill>
                    <a:schemeClr val="accent2">
                      <a:lumMod val="75000"/>
                    </a:schemeClr>
                  </a:solidFill>
                </a:rPr>
                <a:t>                         ____________</a:t>
              </a:r>
            </a:p>
            <a:p>
              <a:endParaRPr lang="en-US" sz="1400" dirty="0" smtClean="0">
                <a:solidFill>
                  <a:schemeClr val="accent2">
                    <a:lumMod val="75000"/>
                  </a:schemeClr>
                </a:solidFill>
              </a:endParaRPr>
            </a:p>
            <a:p>
              <a:r>
                <a:rPr lang="en-US" sz="1400" dirty="0" smtClean="0"/>
                <a:t>                         </a:t>
              </a:r>
              <a:r>
                <a:rPr lang="en-US" sz="1400" dirty="0" smtClean="0">
                  <a:solidFill>
                    <a:schemeClr val="accent2">
                      <a:lumMod val="75000"/>
                    </a:schemeClr>
                  </a:solidFill>
                </a:rPr>
                <a:t>____________</a:t>
              </a:r>
            </a:p>
            <a:p>
              <a:endParaRPr lang="en-US" sz="1400" dirty="0" smtClean="0">
                <a:solidFill>
                  <a:schemeClr val="accent2">
                    <a:lumMod val="75000"/>
                  </a:schemeClr>
                </a:solidFill>
              </a:endParaRPr>
            </a:p>
            <a:p>
              <a:r>
                <a:rPr lang="en-US" sz="1400" dirty="0" smtClean="0"/>
                <a:t>                         </a:t>
              </a:r>
              <a:r>
                <a:rPr lang="en-US" sz="1400" dirty="0" smtClean="0">
                  <a:solidFill>
                    <a:schemeClr val="accent2">
                      <a:lumMod val="75000"/>
                    </a:schemeClr>
                  </a:solidFill>
                </a:rPr>
                <a:t>____________</a:t>
              </a:r>
            </a:p>
            <a:p>
              <a:endParaRPr lang="en-US" sz="1400" dirty="0" smtClean="0">
                <a:solidFill>
                  <a:schemeClr val="accent2">
                    <a:lumMod val="75000"/>
                  </a:schemeClr>
                </a:solidFill>
              </a:endParaRPr>
            </a:p>
            <a:p>
              <a:r>
                <a:rPr lang="en-US" sz="1400" dirty="0" smtClean="0"/>
                <a:t>            </a:t>
              </a:r>
              <a:r>
                <a:rPr lang="en-US" dirty="0" smtClean="0"/>
                <a:t>(</a:t>
              </a:r>
              <a:r>
                <a:rPr lang="en-US" dirty="0" err="1" smtClean="0"/>
                <a:t>amig</a:t>
              </a:r>
              <a:r>
                <a:rPr lang="en-US" dirty="0" smtClean="0"/>
                <a:t>)</a:t>
              </a:r>
              <a:r>
                <a:rPr lang="en-US" dirty="0" err="1" smtClean="0"/>
                <a:t>vege</a:t>
              </a:r>
              <a:endParaRPr lang="en-US" dirty="0" smtClean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500166" y="2273850"/>
              <a:ext cx="17145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i="1" dirty="0" err="1" smtClean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kocka</a:t>
              </a:r>
              <a:r>
                <a:rPr lang="en-US" b="1" i="1" dirty="0" smtClean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= 6</a:t>
              </a:r>
              <a:endParaRPr lang="en-US" b="1" i="1" dirty="0"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571604" y="2773916"/>
              <a:ext cx="19288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 </a:t>
              </a:r>
              <a:r>
                <a:rPr lang="hu-HU" dirty="0" smtClean="0">
                  <a:solidFill>
                    <a:srgbClr val="FF0000"/>
                  </a:solidFill>
                </a:rPr>
                <a:t>l</a:t>
              </a:r>
              <a:r>
                <a:rPr lang="en-US" dirty="0" smtClean="0">
                  <a:solidFill>
                    <a:srgbClr val="FF0000"/>
                  </a:solidFill>
                </a:rPr>
                <a:t>e</a:t>
              </a:r>
              <a:r>
                <a:rPr lang="hu-HU" dirty="0" smtClean="0">
                  <a:solidFill>
                    <a:srgbClr val="FF0000"/>
                  </a:solidFill>
                </a:rPr>
                <a:t>p</a:t>
              </a:r>
              <a:r>
                <a:rPr lang="en-US" dirty="0" smtClean="0">
                  <a:solidFill>
                    <a:srgbClr val="FF0000"/>
                  </a:solidFill>
                </a:rPr>
                <a:t>1</a:t>
              </a:r>
              <a:r>
                <a:rPr lang="en-US" dirty="0" smtClean="0">
                  <a:solidFill>
                    <a:schemeClr val="accent2">
                      <a:lumMod val="75000"/>
                    </a:schemeClr>
                  </a:solidFill>
                </a:rPr>
                <a:t>:=</a:t>
              </a:r>
              <a:r>
                <a:rPr lang="en-US" dirty="0" smtClean="0">
                  <a:solidFill>
                    <a:srgbClr val="FF0000"/>
                  </a:solidFill>
                </a:rPr>
                <a:t>lep1</a:t>
              </a:r>
              <a:r>
                <a:rPr lang="en-US" dirty="0" smtClean="0">
                  <a:solidFill>
                    <a:schemeClr val="accent2">
                      <a:lumMod val="75000"/>
                    </a:schemeClr>
                  </a:solidFill>
                </a:rPr>
                <a:t>+6</a:t>
              </a:r>
              <a:r>
                <a:rPr lang="en-US" dirty="0" smtClean="0">
                  <a:solidFill>
                    <a:schemeClr val="accent2">
                      <a:lumMod val="75000"/>
                    </a:schemeClr>
                  </a:solidFill>
                </a:rPr>
                <a:t>;</a:t>
              </a:r>
              <a:endParaRPr lang="en-US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571604" y="3131106"/>
              <a:ext cx="164307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 </a:t>
              </a:r>
              <a:r>
                <a:rPr lang="en-US" dirty="0" err="1" smtClean="0">
                  <a:solidFill>
                    <a:schemeClr val="accent2">
                      <a:lumMod val="75000"/>
                    </a:schemeClr>
                  </a:solidFill>
                </a:rPr>
                <a:t>sz</a:t>
              </a:r>
              <a:r>
                <a:rPr lang="en-US" dirty="0" smtClean="0">
                  <a:solidFill>
                    <a:schemeClr val="accent2">
                      <a:lumMod val="75000"/>
                    </a:schemeClr>
                  </a:solidFill>
                </a:rPr>
                <a:t>:=</a:t>
              </a:r>
              <a:r>
                <a:rPr lang="en-US" dirty="0" smtClean="0">
                  <a:solidFill>
                    <a:schemeClr val="accent2">
                      <a:lumMod val="75000"/>
                    </a:schemeClr>
                  </a:solidFill>
                </a:rPr>
                <a:t>sz+</a:t>
              </a:r>
              <a:r>
                <a:rPr lang="en-US" dirty="0" smtClean="0">
                  <a:solidFill>
                    <a:srgbClr val="FF0000"/>
                  </a:solidFill>
                </a:rPr>
                <a:t>lep1</a:t>
              </a:r>
              <a:r>
                <a:rPr lang="en-US" dirty="0" smtClean="0">
                  <a:solidFill>
                    <a:schemeClr val="accent2">
                      <a:lumMod val="75000"/>
                    </a:schemeClr>
                  </a:solidFill>
                </a:rPr>
                <a:t>;</a:t>
              </a:r>
              <a:endParaRPr lang="en-US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643042" y="3357562"/>
              <a:ext cx="185738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dobott</a:t>
              </a:r>
              <a:r>
                <a:rPr lang="en-US" sz="3600" b="1" dirty="0" smtClean="0">
                  <a:solidFill>
                    <a:schemeClr val="accent3"/>
                  </a:solidFill>
                </a:rPr>
                <a:t>2</a:t>
              </a:r>
              <a:r>
                <a:rPr lang="en-US" dirty="0" smtClean="0"/>
                <a:t>(</a:t>
              </a:r>
              <a:r>
                <a:rPr lang="en-US" b="1" dirty="0" err="1" smtClean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kocka</a:t>
              </a:r>
              <a:r>
                <a:rPr lang="en-US" dirty="0" smtClean="0"/>
                <a:t>);</a:t>
              </a:r>
              <a:endParaRPr lang="en-US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4348" y="785794"/>
            <a:ext cx="60007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Feladat adatai:</a:t>
            </a:r>
            <a:endParaRPr lang="en-US" sz="6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1472" y="1643050"/>
            <a:ext cx="74295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dobott</a:t>
            </a:r>
            <a:r>
              <a:rPr lang="en-US" sz="3600" b="1" dirty="0" smtClean="0">
                <a:solidFill>
                  <a:schemeClr val="accent3"/>
                </a:solidFill>
              </a:rPr>
              <a:t>1</a:t>
            </a:r>
            <a:r>
              <a:rPr lang="en-US" dirty="0" smtClean="0"/>
              <a:t>(</a:t>
            </a:r>
            <a:r>
              <a:rPr lang="en-US" b="1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kocka</a:t>
            </a:r>
            <a:r>
              <a:rPr lang="en-US" dirty="0" smtClean="0"/>
              <a:t>); </a:t>
            </a:r>
            <a:r>
              <a:rPr lang="en-US" dirty="0" smtClean="0">
                <a:solidFill>
                  <a:srgbClr val="FF0000"/>
                </a:solidFill>
              </a:rPr>
              <a:t>lep1</a:t>
            </a:r>
            <a:r>
              <a:rPr lang="en-US" dirty="0" smtClean="0"/>
              <a:t>:=</a:t>
            </a:r>
            <a:r>
              <a:rPr lang="hu-HU" dirty="0" smtClean="0">
                <a:solidFill>
                  <a:srgbClr val="FFFF00"/>
                </a:solidFill>
              </a:rPr>
              <a:t>0</a:t>
            </a:r>
            <a:r>
              <a:rPr lang="en-US" dirty="0" smtClean="0"/>
              <a:t>; </a:t>
            </a:r>
            <a:r>
              <a:rPr lang="en-US" dirty="0" err="1" smtClean="0"/>
              <a:t>sz</a:t>
            </a:r>
            <a:r>
              <a:rPr lang="en-US" dirty="0" smtClean="0"/>
              <a:t>:=</a:t>
            </a:r>
            <a:r>
              <a:rPr lang="hu-HU" dirty="0" smtClean="0">
                <a:solidFill>
                  <a:srgbClr val="FFFF00"/>
                </a:solidFill>
              </a:rPr>
              <a:t>0</a:t>
            </a:r>
            <a:r>
              <a:rPr lang="en-US" dirty="0" smtClean="0"/>
              <a:t>;</a:t>
            </a:r>
          </a:p>
          <a:p>
            <a:r>
              <a:rPr lang="en-US" dirty="0" smtClean="0"/>
              <a:t> </a:t>
            </a:r>
            <a:r>
              <a:rPr lang="en-US" dirty="0" smtClean="0"/>
              <a:t>                                </a:t>
            </a:r>
            <a:r>
              <a:rPr lang="en-US" dirty="0" smtClean="0">
                <a:solidFill>
                  <a:srgbClr val="FF0000"/>
                </a:solidFill>
              </a:rPr>
              <a:t>lep2</a:t>
            </a:r>
            <a:r>
              <a:rPr lang="en-US" dirty="0" smtClean="0"/>
              <a:t>:=</a:t>
            </a:r>
            <a:r>
              <a:rPr lang="hu-HU" dirty="0" smtClean="0">
                <a:solidFill>
                  <a:srgbClr val="FFFF00"/>
                </a:solidFill>
              </a:rPr>
              <a:t>0</a:t>
            </a:r>
            <a:r>
              <a:rPr lang="en-US" dirty="0" smtClean="0"/>
              <a:t>;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571472" y="285728"/>
            <a:ext cx="8358246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2. Lesz-e olyan alkalom, amikor soha nem dob 6-ost?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5857884" y="1071546"/>
            <a:ext cx="2428892" cy="15001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IGEN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3786182" y="1845222"/>
            <a:ext cx="3429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Hanyszordobtak</a:t>
            </a:r>
            <a:r>
              <a:rPr lang="en-US" dirty="0" smtClean="0"/>
              <a:t>:=0;</a:t>
            </a:r>
            <a:endParaRPr lang="en-US" dirty="0"/>
          </a:p>
        </p:txBody>
      </p:sp>
      <p:grpSp>
        <p:nvGrpSpPr>
          <p:cNvPr id="27" name="Group 26"/>
          <p:cNvGrpSpPr/>
          <p:nvPr/>
        </p:nvGrpSpPr>
        <p:grpSpPr>
          <a:xfrm>
            <a:off x="71406" y="2773916"/>
            <a:ext cx="11430080" cy="2298158"/>
            <a:chOff x="71406" y="2500306"/>
            <a:chExt cx="11430080" cy="2298158"/>
          </a:xfrm>
        </p:grpSpPr>
        <p:grpSp>
          <p:nvGrpSpPr>
            <p:cNvPr id="26" name="Group 25"/>
            <p:cNvGrpSpPr/>
            <p:nvPr/>
          </p:nvGrpSpPr>
          <p:grpSpPr>
            <a:xfrm>
              <a:off x="71406" y="2500306"/>
              <a:ext cx="11430080" cy="2298158"/>
              <a:chOff x="71406" y="2500306"/>
              <a:chExt cx="11430080" cy="2298158"/>
            </a:xfrm>
          </p:grpSpPr>
          <p:grpSp>
            <p:nvGrpSpPr>
              <p:cNvPr id="2" name="Group 24"/>
              <p:cNvGrpSpPr/>
              <p:nvPr/>
            </p:nvGrpSpPr>
            <p:grpSpPr>
              <a:xfrm>
                <a:off x="214282" y="3125459"/>
                <a:ext cx="7429552" cy="1178647"/>
                <a:chOff x="2143108" y="3143247"/>
                <a:chExt cx="7429552" cy="1390397"/>
              </a:xfrm>
            </p:grpSpPr>
            <p:sp>
              <p:nvSpPr>
                <p:cNvPr id="17" name="TextBox 16"/>
                <p:cNvSpPr txBox="1"/>
                <p:nvPr/>
              </p:nvSpPr>
              <p:spPr>
                <a:xfrm>
                  <a:off x="2143108" y="3153977"/>
                  <a:ext cx="7429552" cy="137966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hu-HU" sz="1400" dirty="0" smtClean="0"/>
                    <a:t>ha </a:t>
                  </a:r>
                  <a:r>
                    <a:rPr lang="en-US" sz="1400" dirty="0" smtClean="0"/>
                    <a:t>  _____________ </a:t>
                  </a:r>
                  <a:r>
                    <a:rPr lang="hu-HU" sz="1400" dirty="0" smtClean="0"/>
                    <a:t>akkor</a:t>
                  </a:r>
                  <a:endParaRPr lang="en-US" sz="1400" dirty="0" smtClean="0"/>
                </a:p>
                <a:p>
                  <a:r>
                    <a:rPr lang="en-US" sz="1400" dirty="0" smtClean="0">
                      <a:solidFill>
                        <a:schemeClr val="accent2">
                          <a:lumMod val="75000"/>
                        </a:schemeClr>
                      </a:solidFill>
                    </a:rPr>
                    <a:t>                         __________</a:t>
                  </a:r>
                </a:p>
                <a:p>
                  <a:endParaRPr lang="en-US" sz="1400" dirty="0" smtClean="0"/>
                </a:p>
                <a:p>
                  <a:endParaRPr lang="en-US" sz="1400" dirty="0" smtClean="0"/>
                </a:p>
                <a:p>
                  <a:r>
                    <a:rPr lang="en-US" sz="1400" dirty="0" smtClean="0"/>
                    <a:t>  (ha)</a:t>
                  </a:r>
                  <a:r>
                    <a:rPr lang="en-US" sz="1400" dirty="0" err="1" smtClean="0"/>
                    <a:t>vege</a:t>
                  </a:r>
                  <a:endParaRPr lang="en-US" sz="1400" dirty="0" smtClean="0"/>
                </a:p>
              </p:txBody>
            </p:sp>
            <p:grpSp>
              <p:nvGrpSpPr>
                <p:cNvPr id="4" name="Group 23"/>
                <p:cNvGrpSpPr/>
                <p:nvPr/>
              </p:nvGrpSpPr>
              <p:grpSpPr>
                <a:xfrm>
                  <a:off x="2714612" y="3143247"/>
                  <a:ext cx="5429288" cy="1182824"/>
                  <a:chOff x="2714612" y="3143247"/>
                  <a:chExt cx="5429288" cy="1182824"/>
                </a:xfrm>
              </p:grpSpPr>
              <p:sp>
                <p:nvSpPr>
                  <p:cNvPr id="18" name="TextBox 17"/>
                  <p:cNvSpPr txBox="1"/>
                  <p:nvPr/>
                </p:nvSpPr>
                <p:spPr>
                  <a:xfrm>
                    <a:off x="2714612" y="3143247"/>
                    <a:ext cx="1714512" cy="29045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000" b="1" i="1" dirty="0" err="1" smtClean="0"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</a:rPr>
                      <a:t>kocka</a:t>
                    </a:r>
                    <a:r>
                      <a:rPr lang="en-US" sz="1000" b="1" i="1" dirty="0" smtClean="0"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</a:rPr>
                      <a:t> &lt;&gt;6</a:t>
                    </a:r>
                    <a:endParaRPr lang="en-US" sz="1000" b="1" i="1" dirty="0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</a:endParaRPr>
                  </a:p>
                </p:txBody>
              </p:sp>
              <p:sp>
                <p:nvSpPr>
                  <p:cNvPr id="19" name="TextBox 18"/>
                  <p:cNvSpPr txBox="1"/>
                  <p:nvPr/>
                </p:nvSpPr>
                <p:spPr>
                  <a:xfrm>
                    <a:off x="3143240" y="3732542"/>
                    <a:ext cx="4929222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400" dirty="0" err="1" smtClean="0"/>
                      <a:t>Hanyszordobtak</a:t>
                    </a:r>
                    <a:r>
                      <a:rPr lang="en-US" sz="1400" dirty="0" smtClean="0"/>
                      <a:t>:=</a:t>
                    </a:r>
                    <a:r>
                      <a:rPr lang="en-US" sz="1400" dirty="0" smtClean="0"/>
                      <a:t> </a:t>
                    </a:r>
                    <a:r>
                      <a:rPr lang="en-US" sz="1400" dirty="0" smtClean="0"/>
                      <a:t>Hanyszordobtak+1;</a:t>
                    </a:r>
                    <a:endParaRPr lang="en-US" sz="1400" dirty="0"/>
                  </a:p>
                </p:txBody>
              </p:sp>
              <p:sp>
                <p:nvSpPr>
                  <p:cNvPr id="22" name="TextBox 21"/>
                  <p:cNvSpPr txBox="1"/>
                  <p:nvPr/>
                </p:nvSpPr>
                <p:spPr>
                  <a:xfrm>
                    <a:off x="3214678" y="4018294"/>
                    <a:ext cx="4929222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400" dirty="0" err="1" smtClean="0">
                        <a:solidFill>
                          <a:srgbClr val="00B050"/>
                        </a:solidFill>
                      </a:rPr>
                      <a:t>Ki_kovetkezik</a:t>
                    </a:r>
                    <a:r>
                      <a:rPr lang="en-US" sz="1400" dirty="0" smtClean="0">
                        <a:solidFill>
                          <a:srgbClr val="00B050"/>
                        </a:solidFill>
                      </a:rPr>
                      <a:t>:= 2;</a:t>
                    </a:r>
                    <a:endParaRPr lang="en-US" sz="1400" dirty="0">
                      <a:solidFill>
                        <a:srgbClr val="00B050"/>
                      </a:solidFill>
                    </a:endParaRPr>
                  </a:p>
                </p:txBody>
              </p:sp>
            </p:grpSp>
          </p:grpSp>
          <p:sp>
            <p:nvSpPr>
              <p:cNvPr id="20" name="TextBox 19"/>
              <p:cNvSpPr txBox="1"/>
              <p:nvPr/>
            </p:nvSpPr>
            <p:spPr>
              <a:xfrm>
                <a:off x="71406" y="2500306"/>
                <a:ext cx="49292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HA </a:t>
                </a:r>
                <a:r>
                  <a:rPr lang="en-US" dirty="0" err="1" smtClean="0">
                    <a:solidFill>
                      <a:srgbClr val="00B050"/>
                    </a:solidFill>
                  </a:rPr>
                  <a:t>Ki_kovetkezik</a:t>
                </a:r>
                <a:r>
                  <a:rPr lang="en-US" dirty="0" smtClean="0">
                    <a:solidFill>
                      <a:srgbClr val="00B050"/>
                    </a:solidFill>
                  </a:rPr>
                  <a:t> = 1 </a:t>
                </a:r>
                <a:r>
                  <a:rPr lang="en-US" dirty="0" smtClean="0"/>
                  <a:t> </a:t>
                </a:r>
                <a:r>
                  <a:rPr lang="en-US" dirty="0" err="1" smtClean="0"/>
                  <a:t>akkor</a:t>
                </a:r>
                <a:endParaRPr lang="en-US" dirty="0"/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142844" y="4429132"/>
                <a:ext cx="335758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(HA)</a:t>
                </a:r>
                <a:r>
                  <a:rPr lang="en-US" dirty="0" err="1" smtClean="0"/>
                  <a:t>vege</a:t>
                </a:r>
                <a:endParaRPr lang="en-US" dirty="0"/>
              </a:p>
            </p:txBody>
          </p:sp>
          <p:grpSp>
            <p:nvGrpSpPr>
              <p:cNvPr id="5" name="Group 26"/>
              <p:cNvGrpSpPr/>
              <p:nvPr/>
            </p:nvGrpSpPr>
            <p:grpSpPr>
              <a:xfrm>
                <a:off x="4071934" y="2941076"/>
                <a:ext cx="7429552" cy="1354217"/>
                <a:chOff x="642910" y="2285992"/>
                <a:chExt cx="7429552" cy="1354217"/>
              </a:xfrm>
            </p:grpSpPr>
            <p:sp>
              <p:nvSpPr>
                <p:cNvPr id="28" name="TextBox 27"/>
                <p:cNvSpPr txBox="1"/>
                <p:nvPr/>
              </p:nvSpPr>
              <p:spPr>
                <a:xfrm>
                  <a:off x="642910" y="2285992"/>
                  <a:ext cx="7429552" cy="135421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hu-HU" dirty="0" smtClean="0"/>
                    <a:t>Amig </a:t>
                  </a:r>
                  <a:r>
                    <a:rPr lang="en-US" dirty="0" smtClean="0"/>
                    <a:t>  ______________ </a:t>
                  </a:r>
                  <a:r>
                    <a:rPr lang="hu-HU" dirty="0" smtClean="0"/>
                    <a:t>vegezd el</a:t>
                  </a:r>
                </a:p>
                <a:p>
                  <a:r>
                    <a:rPr lang="hu-HU" dirty="0"/>
                    <a:t> </a:t>
                  </a:r>
                  <a:r>
                    <a:rPr lang="en-US" dirty="0" smtClean="0"/>
                    <a:t> </a:t>
                  </a:r>
                  <a:r>
                    <a:rPr lang="en-US" dirty="0" smtClean="0"/>
                    <a:t>         </a:t>
                  </a:r>
                  <a:r>
                    <a:rPr lang="en-US" dirty="0" smtClean="0">
                      <a:solidFill>
                        <a:schemeClr val="accent2">
                          <a:lumMod val="75000"/>
                        </a:schemeClr>
                      </a:solidFill>
                    </a:rPr>
                    <a:t>__________</a:t>
                  </a:r>
                  <a:endParaRPr lang="en-US" dirty="0" smtClean="0"/>
                </a:p>
                <a:p>
                  <a:endParaRPr lang="en-US" sz="1400" dirty="0" smtClean="0">
                    <a:solidFill>
                      <a:schemeClr val="accent2">
                        <a:lumMod val="75000"/>
                      </a:schemeClr>
                    </a:solidFill>
                  </a:endParaRPr>
                </a:p>
                <a:p>
                  <a:endParaRPr lang="en-US" sz="1400" dirty="0" smtClean="0">
                    <a:solidFill>
                      <a:schemeClr val="accent2">
                        <a:lumMod val="75000"/>
                      </a:schemeClr>
                    </a:solidFill>
                  </a:endParaRPr>
                </a:p>
                <a:p>
                  <a:r>
                    <a:rPr lang="en-US" sz="1400" dirty="0" smtClean="0"/>
                    <a:t> </a:t>
                  </a:r>
                  <a:r>
                    <a:rPr lang="en-US" dirty="0" smtClean="0"/>
                    <a:t>(</a:t>
                  </a:r>
                  <a:r>
                    <a:rPr lang="en-US" dirty="0" err="1" smtClean="0"/>
                    <a:t>amig</a:t>
                  </a:r>
                  <a:r>
                    <a:rPr lang="en-US" dirty="0" smtClean="0"/>
                    <a:t>)</a:t>
                  </a:r>
                  <a:r>
                    <a:rPr lang="en-US" dirty="0" err="1" smtClean="0"/>
                    <a:t>vege</a:t>
                  </a:r>
                  <a:endParaRPr lang="en-US" dirty="0" smtClean="0"/>
                </a:p>
              </p:txBody>
            </p:sp>
            <p:sp>
              <p:nvSpPr>
                <p:cNvPr id="29" name="TextBox 28"/>
                <p:cNvSpPr txBox="1"/>
                <p:nvPr/>
              </p:nvSpPr>
              <p:spPr>
                <a:xfrm>
                  <a:off x="1500166" y="2384819"/>
                  <a:ext cx="1714512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 b="1" i="1" dirty="0" err="1" smtClean="0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</a:rPr>
                    <a:t>kocka</a:t>
                  </a:r>
                  <a:r>
                    <a:rPr lang="en-US" sz="1000" b="1" i="1" dirty="0" smtClean="0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</a:rPr>
                    <a:t> = 6</a:t>
                  </a:r>
                  <a:endParaRPr lang="en-US" sz="1000" b="1" i="1" dirty="0">
                    <a:solidFill>
                      <a:schemeClr val="tx2">
                        <a:lumMod val="40000"/>
                        <a:lumOff val="60000"/>
                      </a:schemeClr>
                    </a:solidFill>
                  </a:endParaRPr>
                </a:p>
              </p:txBody>
            </p:sp>
          </p:grpSp>
        </p:grpSp>
        <p:sp>
          <p:nvSpPr>
            <p:cNvPr id="24" name="TextBox 23"/>
            <p:cNvSpPr txBox="1"/>
            <p:nvPr/>
          </p:nvSpPr>
          <p:spPr>
            <a:xfrm>
              <a:off x="4572000" y="3525286"/>
              <a:ext cx="4929222" cy="2609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err="1" smtClean="0"/>
                <a:t>Hanyszordobtak</a:t>
              </a:r>
              <a:r>
                <a:rPr lang="en-US" sz="1400" dirty="0" smtClean="0"/>
                <a:t>:=</a:t>
              </a:r>
              <a:r>
                <a:rPr lang="en-US" sz="1400" dirty="0" smtClean="0"/>
                <a:t> </a:t>
              </a:r>
              <a:r>
                <a:rPr lang="en-US" sz="1400" dirty="0" smtClean="0"/>
                <a:t>Hanyszordobtak+1;</a:t>
              </a:r>
              <a:endParaRPr lang="en-US" sz="140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572000" y="3739600"/>
              <a:ext cx="4929222" cy="2609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err="1" smtClean="0">
                  <a:solidFill>
                    <a:srgbClr val="00B050"/>
                  </a:solidFill>
                </a:rPr>
                <a:t>Ki_kovetkezik</a:t>
              </a:r>
              <a:r>
                <a:rPr lang="en-US" sz="1400" dirty="0" smtClean="0">
                  <a:solidFill>
                    <a:srgbClr val="00B050"/>
                  </a:solidFill>
                </a:rPr>
                <a:t>:= 2;</a:t>
              </a:r>
              <a:endParaRPr lang="en-US" sz="1400" dirty="0">
                <a:solidFill>
                  <a:srgbClr val="00B050"/>
                </a:solidFill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223806" y="5202808"/>
            <a:ext cx="11430080" cy="2298158"/>
            <a:chOff x="71406" y="2500306"/>
            <a:chExt cx="11430080" cy="2298158"/>
          </a:xfrm>
        </p:grpSpPr>
        <p:grpSp>
          <p:nvGrpSpPr>
            <p:cNvPr id="34" name="Group 25"/>
            <p:cNvGrpSpPr/>
            <p:nvPr/>
          </p:nvGrpSpPr>
          <p:grpSpPr>
            <a:xfrm>
              <a:off x="71406" y="2500306"/>
              <a:ext cx="11430080" cy="2298158"/>
              <a:chOff x="71406" y="2500306"/>
              <a:chExt cx="11430080" cy="2298158"/>
            </a:xfrm>
          </p:grpSpPr>
          <p:grpSp>
            <p:nvGrpSpPr>
              <p:cNvPr id="37" name="Group 24"/>
              <p:cNvGrpSpPr/>
              <p:nvPr/>
            </p:nvGrpSpPr>
            <p:grpSpPr>
              <a:xfrm>
                <a:off x="214282" y="3125459"/>
                <a:ext cx="7429552" cy="1178647"/>
                <a:chOff x="2143108" y="3143247"/>
                <a:chExt cx="7429552" cy="1390397"/>
              </a:xfrm>
            </p:grpSpPr>
            <p:sp>
              <p:nvSpPr>
                <p:cNvPr id="43" name="TextBox 42"/>
                <p:cNvSpPr txBox="1"/>
                <p:nvPr/>
              </p:nvSpPr>
              <p:spPr>
                <a:xfrm>
                  <a:off x="2143108" y="3153977"/>
                  <a:ext cx="7429552" cy="137966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hu-HU" sz="1400" dirty="0" smtClean="0"/>
                    <a:t>ha </a:t>
                  </a:r>
                  <a:r>
                    <a:rPr lang="en-US" sz="1400" dirty="0" smtClean="0"/>
                    <a:t>  _____________ </a:t>
                  </a:r>
                  <a:r>
                    <a:rPr lang="hu-HU" sz="1400" dirty="0" smtClean="0"/>
                    <a:t>akkor</a:t>
                  </a:r>
                  <a:endParaRPr lang="en-US" sz="1400" dirty="0" smtClean="0"/>
                </a:p>
                <a:p>
                  <a:r>
                    <a:rPr lang="en-US" sz="1400" dirty="0" smtClean="0">
                      <a:solidFill>
                        <a:schemeClr val="accent2">
                          <a:lumMod val="75000"/>
                        </a:schemeClr>
                      </a:solidFill>
                    </a:rPr>
                    <a:t>                         __________</a:t>
                  </a:r>
                </a:p>
                <a:p>
                  <a:endParaRPr lang="en-US" sz="1400" dirty="0" smtClean="0"/>
                </a:p>
                <a:p>
                  <a:endParaRPr lang="en-US" sz="1400" dirty="0" smtClean="0"/>
                </a:p>
                <a:p>
                  <a:r>
                    <a:rPr lang="en-US" sz="1400" dirty="0" smtClean="0"/>
                    <a:t>  (ha)</a:t>
                  </a:r>
                  <a:r>
                    <a:rPr lang="en-US" sz="1400" dirty="0" err="1" smtClean="0"/>
                    <a:t>vege</a:t>
                  </a:r>
                  <a:endParaRPr lang="en-US" sz="1400" dirty="0" smtClean="0"/>
                </a:p>
              </p:txBody>
            </p:sp>
            <p:grpSp>
              <p:nvGrpSpPr>
                <p:cNvPr id="44" name="Group 23"/>
                <p:cNvGrpSpPr/>
                <p:nvPr/>
              </p:nvGrpSpPr>
              <p:grpSpPr>
                <a:xfrm>
                  <a:off x="2714612" y="3143247"/>
                  <a:ext cx="5429288" cy="1182824"/>
                  <a:chOff x="2714612" y="3143247"/>
                  <a:chExt cx="5429288" cy="1182824"/>
                </a:xfrm>
              </p:grpSpPr>
              <p:sp>
                <p:nvSpPr>
                  <p:cNvPr id="45" name="TextBox 44"/>
                  <p:cNvSpPr txBox="1"/>
                  <p:nvPr/>
                </p:nvSpPr>
                <p:spPr>
                  <a:xfrm>
                    <a:off x="2714612" y="3143247"/>
                    <a:ext cx="1714512" cy="29045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000" b="1" i="1" dirty="0" err="1" smtClean="0"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</a:rPr>
                      <a:t>kocka</a:t>
                    </a:r>
                    <a:r>
                      <a:rPr lang="en-US" sz="1000" b="1" i="1" dirty="0" smtClean="0"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</a:rPr>
                      <a:t> &lt;&gt;6</a:t>
                    </a:r>
                    <a:endParaRPr lang="en-US" sz="1000" b="1" i="1" dirty="0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</a:endParaRPr>
                  </a:p>
                </p:txBody>
              </p:sp>
              <p:sp>
                <p:nvSpPr>
                  <p:cNvPr id="46" name="TextBox 45"/>
                  <p:cNvSpPr txBox="1"/>
                  <p:nvPr/>
                </p:nvSpPr>
                <p:spPr>
                  <a:xfrm>
                    <a:off x="3143240" y="3732542"/>
                    <a:ext cx="4929222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400" dirty="0" err="1" smtClean="0"/>
                      <a:t>Hanyszordobtak</a:t>
                    </a:r>
                    <a:r>
                      <a:rPr lang="en-US" sz="1400" dirty="0" smtClean="0"/>
                      <a:t>:=</a:t>
                    </a:r>
                    <a:r>
                      <a:rPr lang="en-US" sz="1400" dirty="0" smtClean="0"/>
                      <a:t> </a:t>
                    </a:r>
                    <a:r>
                      <a:rPr lang="en-US" sz="1400" dirty="0" smtClean="0"/>
                      <a:t>Hanyszordobtak+1;</a:t>
                    </a:r>
                    <a:endParaRPr lang="en-US" sz="1400" dirty="0"/>
                  </a:p>
                </p:txBody>
              </p:sp>
              <p:sp>
                <p:nvSpPr>
                  <p:cNvPr id="47" name="TextBox 46"/>
                  <p:cNvSpPr txBox="1"/>
                  <p:nvPr/>
                </p:nvSpPr>
                <p:spPr>
                  <a:xfrm>
                    <a:off x="3214678" y="4018294"/>
                    <a:ext cx="4929222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400" dirty="0" err="1" smtClean="0">
                        <a:solidFill>
                          <a:srgbClr val="00B050"/>
                        </a:solidFill>
                      </a:rPr>
                      <a:t>Ki_kovetkezik</a:t>
                    </a:r>
                    <a:r>
                      <a:rPr lang="en-US" sz="1400" dirty="0" smtClean="0">
                        <a:solidFill>
                          <a:srgbClr val="00B050"/>
                        </a:solidFill>
                      </a:rPr>
                      <a:t>:= 2;</a:t>
                    </a:r>
                    <a:endParaRPr lang="en-US" sz="1400" dirty="0">
                      <a:solidFill>
                        <a:srgbClr val="00B050"/>
                      </a:solidFill>
                    </a:endParaRPr>
                  </a:p>
                </p:txBody>
              </p:sp>
            </p:grpSp>
          </p:grpSp>
          <p:sp>
            <p:nvSpPr>
              <p:cNvPr id="38" name="TextBox 37"/>
              <p:cNvSpPr txBox="1"/>
              <p:nvPr/>
            </p:nvSpPr>
            <p:spPr>
              <a:xfrm>
                <a:off x="71406" y="2500306"/>
                <a:ext cx="49292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HA </a:t>
                </a:r>
                <a:r>
                  <a:rPr lang="en-US" dirty="0" err="1" smtClean="0">
                    <a:solidFill>
                      <a:srgbClr val="00B050"/>
                    </a:solidFill>
                  </a:rPr>
                  <a:t>Ki_kovetkezik</a:t>
                </a:r>
                <a:r>
                  <a:rPr lang="en-US" dirty="0" smtClean="0">
                    <a:solidFill>
                      <a:srgbClr val="00B050"/>
                    </a:solidFill>
                  </a:rPr>
                  <a:t> = 1 </a:t>
                </a:r>
                <a:r>
                  <a:rPr lang="en-US" dirty="0" smtClean="0"/>
                  <a:t> </a:t>
                </a:r>
                <a:r>
                  <a:rPr lang="en-US" dirty="0" err="1" smtClean="0"/>
                  <a:t>akkor</a:t>
                </a:r>
                <a:endParaRPr lang="en-US" dirty="0"/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142844" y="4429132"/>
                <a:ext cx="335758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(HA)</a:t>
                </a:r>
                <a:r>
                  <a:rPr lang="en-US" dirty="0" err="1" smtClean="0"/>
                  <a:t>vege</a:t>
                </a:r>
                <a:endParaRPr lang="en-US" dirty="0"/>
              </a:p>
            </p:txBody>
          </p:sp>
          <p:grpSp>
            <p:nvGrpSpPr>
              <p:cNvPr id="40" name="Group 26"/>
              <p:cNvGrpSpPr/>
              <p:nvPr/>
            </p:nvGrpSpPr>
            <p:grpSpPr>
              <a:xfrm>
                <a:off x="4071934" y="2941076"/>
                <a:ext cx="7429552" cy="1354217"/>
                <a:chOff x="642910" y="2285992"/>
                <a:chExt cx="7429552" cy="1354217"/>
              </a:xfrm>
            </p:grpSpPr>
            <p:sp>
              <p:nvSpPr>
                <p:cNvPr id="41" name="TextBox 40"/>
                <p:cNvSpPr txBox="1"/>
                <p:nvPr/>
              </p:nvSpPr>
              <p:spPr>
                <a:xfrm>
                  <a:off x="642910" y="2285992"/>
                  <a:ext cx="7429552" cy="135421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hu-HU" dirty="0" smtClean="0"/>
                    <a:t>Amig </a:t>
                  </a:r>
                  <a:r>
                    <a:rPr lang="en-US" dirty="0" smtClean="0"/>
                    <a:t>  ______________ </a:t>
                  </a:r>
                  <a:r>
                    <a:rPr lang="hu-HU" dirty="0" smtClean="0"/>
                    <a:t>vegezd el</a:t>
                  </a:r>
                </a:p>
                <a:p>
                  <a:r>
                    <a:rPr lang="hu-HU" dirty="0"/>
                    <a:t> </a:t>
                  </a:r>
                  <a:r>
                    <a:rPr lang="en-US" dirty="0" smtClean="0"/>
                    <a:t> </a:t>
                  </a:r>
                  <a:r>
                    <a:rPr lang="en-US" dirty="0" smtClean="0"/>
                    <a:t>         </a:t>
                  </a:r>
                  <a:r>
                    <a:rPr lang="en-US" dirty="0" smtClean="0">
                      <a:solidFill>
                        <a:schemeClr val="accent2">
                          <a:lumMod val="75000"/>
                        </a:schemeClr>
                      </a:solidFill>
                    </a:rPr>
                    <a:t>__________</a:t>
                  </a:r>
                  <a:endParaRPr lang="en-US" dirty="0" smtClean="0"/>
                </a:p>
                <a:p>
                  <a:endParaRPr lang="en-US" sz="1400" dirty="0" smtClean="0">
                    <a:solidFill>
                      <a:schemeClr val="accent2">
                        <a:lumMod val="75000"/>
                      </a:schemeClr>
                    </a:solidFill>
                  </a:endParaRPr>
                </a:p>
                <a:p>
                  <a:endParaRPr lang="en-US" sz="1400" dirty="0" smtClean="0">
                    <a:solidFill>
                      <a:schemeClr val="accent2">
                        <a:lumMod val="75000"/>
                      </a:schemeClr>
                    </a:solidFill>
                  </a:endParaRPr>
                </a:p>
                <a:p>
                  <a:r>
                    <a:rPr lang="en-US" sz="1400" dirty="0" smtClean="0"/>
                    <a:t> </a:t>
                  </a:r>
                  <a:r>
                    <a:rPr lang="en-US" dirty="0" smtClean="0"/>
                    <a:t>(</a:t>
                  </a:r>
                  <a:r>
                    <a:rPr lang="en-US" dirty="0" err="1" smtClean="0"/>
                    <a:t>amig</a:t>
                  </a:r>
                  <a:r>
                    <a:rPr lang="en-US" dirty="0" smtClean="0"/>
                    <a:t>)</a:t>
                  </a:r>
                  <a:r>
                    <a:rPr lang="en-US" dirty="0" err="1" smtClean="0"/>
                    <a:t>vege</a:t>
                  </a:r>
                  <a:endParaRPr lang="en-US" dirty="0" smtClean="0"/>
                </a:p>
              </p:txBody>
            </p:sp>
            <p:sp>
              <p:nvSpPr>
                <p:cNvPr id="42" name="TextBox 41"/>
                <p:cNvSpPr txBox="1"/>
                <p:nvPr/>
              </p:nvSpPr>
              <p:spPr>
                <a:xfrm>
                  <a:off x="1500166" y="2384819"/>
                  <a:ext cx="1714512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 b="1" i="1" dirty="0" err="1" smtClean="0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</a:rPr>
                    <a:t>kocka</a:t>
                  </a:r>
                  <a:r>
                    <a:rPr lang="en-US" sz="1000" b="1" i="1" dirty="0" smtClean="0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</a:rPr>
                    <a:t> = 6</a:t>
                  </a:r>
                  <a:endParaRPr lang="en-US" sz="1000" b="1" i="1" dirty="0">
                    <a:solidFill>
                      <a:schemeClr val="tx2">
                        <a:lumMod val="40000"/>
                        <a:lumOff val="60000"/>
                      </a:schemeClr>
                    </a:solidFill>
                  </a:endParaRPr>
                </a:p>
              </p:txBody>
            </p:sp>
          </p:grpSp>
        </p:grpSp>
        <p:sp>
          <p:nvSpPr>
            <p:cNvPr id="35" name="TextBox 34"/>
            <p:cNvSpPr txBox="1"/>
            <p:nvPr/>
          </p:nvSpPr>
          <p:spPr>
            <a:xfrm>
              <a:off x="4572000" y="3525286"/>
              <a:ext cx="4929222" cy="2609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err="1" smtClean="0"/>
                <a:t>Hanyszordobtak</a:t>
              </a:r>
              <a:r>
                <a:rPr lang="en-US" sz="1400" dirty="0" smtClean="0"/>
                <a:t>:=</a:t>
              </a:r>
              <a:r>
                <a:rPr lang="en-US" sz="1400" dirty="0" smtClean="0"/>
                <a:t> </a:t>
              </a:r>
              <a:r>
                <a:rPr lang="en-US" sz="1400" dirty="0" smtClean="0"/>
                <a:t>Hanyszordobtak+1;</a:t>
              </a:r>
              <a:endParaRPr lang="en-US" sz="1400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572000" y="3739600"/>
              <a:ext cx="4929222" cy="2609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err="1" smtClean="0">
                  <a:solidFill>
                    <a:srgbClr val="00B050"/>
                  </a:solidFill>
                </a:rPr>
                <a:t>Ki_kovetkezik</a:t>
              </a:r>
              <a:r>
                <a:rPr lang="en-US" sz="1400" dirty="0" smtClean="0">
                  <a:solidFill>
                    <a:srgbClr val="00B050"/>
                  </a:solidFill>
                </a:rPr>
                <a:t>:= 2;</a:t>
              </a:r>
              <a:endParaRPr lang="en-US" sz="1400" dirty="0">
                <a:solidFill>
                  <a:srgbClr val="00B050"/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500042"/>
            <a:ext cx="8001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Írd le a lépéseket, úgy hogy előbb válaszolj a feltett kérdésekre!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857224" y="1000108"/>
            <a:ext cx="7715304" cy="1428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1. Mi van akkor ha már az első dobás a 6-os számot eredményezi?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857224" y="1000108"/>
            <a:ext cx="7715304" cy="1428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2. Lesz-e olyan alkalom, amikor soha nem dob 6-ost?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857224" y="1000108"/>
            <a:ext cx="7715304" cy="1428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3. Mi történik, akkor ha folyamatosan 6-ost dob a kezdő játékos, vagy bármelyik?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142844" y="1500174"/>
            <a:ext cx="571504" cy="500066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142844" y="2071678"/>
            <a:ext cx="571504" cy="500066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42844" y="2643182"/>
            <a:ext cx="571504" cy="500066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857224" y="2500306"/>
            <a:ext cx="7715304" cy="4000528"/>
          </a:xfrm>
          <a:prstGeom prst="rect">
            <a:avLst/>
          </a:prstGeom>
          <a:solidFill>
            <a:schemeClr val="accent5">
              <a:lumMod val="75000"/>
              <a:alpha val="27059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929586" y="1071546"/>
            <a:ext cx="500066" cy="42862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b="1" dirty="0" smtClean="0">
                <a:solidFill>
                  <a:schemeClr val="tx1"/>
                </a:solidFill>
              </a:rPr>
              <a:t>x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929586" y="1071546"/>
            <a:ext cx="500066" cy="42862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b="1" dirty="0" smtClean="0">
                <a:solidFill>
                  <a:schemeClr val="tx1"/>
                </a:solidFill>
              </a:rPr>
              <a:t>x</a:t>
            </a:r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6" presetClass="emph" presetSubtype="0" repeatCount="3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8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000"/>
                            </p:stCondLst>
                            <p:childTnLst>
                              <p:par>
                                <p:cTn id="84" presetID="26" presetClass="emph" presetSubtype="0" repeatCount="3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6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7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0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0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1" presetID="26" presetClass="emph" presetSubtype="0" repeatCount="3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3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4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3" grpId="2" animBg="1"/>
      <p:bldP spid="3" grpId="3" animBg="1"/>
      <p:bldP spid="3" grpId="4" animBg="1"/>
      <p:bldP spid="3" grpId="5" animBg="1"/>
      <p:bldP spid="4" grpId="0" animBg="1"/>
      <p:bldP spid="4" grpId="1" animBg="1"/>
      <p:bldP spid="4" grpId="2" animBg="1"/>
      <p:bldP spid="4" grpId="3" animBg="1"/>
      <p:bldP spid="4" grpId="4" animBg="1"/>
      <p:bldP spid="4" grpId="5" animBg="1"/>
      <p:bldP spid="5" grpId="0" animBg="1"/>
      <p:bldP spid="5" grpId="1" animBg="1"/>
      <p:bldP spid="5" grpId="2" animBg="1"/>
      <p:bldP spid="5" grpId="3" animBg="1"/>
      <p:bldP spid="5" grpId="4" animBg="1"/>
      <p:bldP spid="5" grpId="5" animBg="1"/>
      <p:bldP spid="6" grpId="0" animBg="1"/>
      <p:bldP spid="6" grpId="1" animBg="1"/>
      <p:bldP spid="6" grpId="2" animBg="1"/>
      <p:bldP spid="7" grpId="1" animBg="1"/>
      <p:bldP spid="7" grpId="2" animBg="1"/>
      <p:bldP spid="8" grpId="0" animBg="1"/>
      <p:bldP spid="8" grpId="1" animBg="1"/>
      <p:bldP spid="8" grpId="2" animBg="1"/>
      <p:bldP spid="9" grpId="0" animBg="1"/>
      <p:bldP spid="9" grpId="1" animBg="1"/>
      <p:bldP spid="9" grpId="2" animBg="1"/>
      <p:bldP spid="9" grpId="3" animBg="1"/>
      <p:bldP spid="9" grpId="4" animBg="1"/>
      <p:bldP spid="10" grpId="0" animBg="1"/>
      <p:bldP spid="10" grpId="1" animBg="1"/>
      <p:bldP spid="10" grpId="2" animBg="1"/>
      <p:bldP spid="10" grpId="3" animBg="1"/>
      <p:bldP spid="11" grpId="0" animBg="1"/>
      <p:bldP spid="11" grpId="1" animBg="1"/>
      <p:bldP spid="11" grpId="2" animBg="1"/>
      <p:bldP spid="11" grpId="3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2285992"/>
            <a:ext cx="74295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Amig </a:t>
            </a:r>
            <a:r>
              <a:rPr lang="hu-HU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feltetel </a:t>
            </a:r>
            <a:r>
              <a:rPr lang="hu-HU" dirty="0" smtClean="0"/>
              <a:t>vegezd el</a:t>
            </a:r>
          </a:p>
          <a:p>
            <a:r>
              <a:rPr lang="hu-HU" dirty="0"/>
              <a:t> </a:t>
            </a:r>
            <a:r>
              <a:rPr lang="hu-HU" dirty="0" smtClean="0"/>
              <a:t>      </a:t>
            </a:r>
            <a:r>
              <a:rPr lang="en-US" dirty="0" smtClean="0"/>
              <a:t>            </a:t>
            </a:r>
            <a:r>
              <a:rPr lang="hu-HU" sz="1400" dirty="0" smtClean="0">
                <a:solidFill>
                  <a:schemeClr val="accent2">
                    <a:lumMod val="75000"/>
                  </a:schemeClr>
                </a:solidFill>
              </a:rPr>
              <a:t>utas1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;</a:t>
            </a:r>
          </a:p>
          <a:p>
            <a:r>
              <a:rPr lang="en-US" sz="14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                        utas2;</a:t>
            </a:r>
          </a:p>
          <a:p>
            <a:r>
              <a:rPr lang="en-US" sz="14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                        ….</a:t>
            </a:r>
          </a:p>
          <a:p>
            <a:r>
              <a:rPr lang="en-US" sz="14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                        </a:t>
            </a:r>
            <a:r>
              <a:rPr lang="en-US" sz="1400" dirty="0" err="1" smtClean="0">
                <a:solidFill>
                  <a:schemeClr val="accent2">
                    <a:lumMod val="75000"/>
                  </a:schemeClr>
                </a:solidFill>
              </a:rPr>
              <a:t>utasn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;</a:t>
            </a:r>
          </a:p>
          <a:p>
            <a:r>
              <a:rPr lang="en-US" dirty="0" smtClean="0"/>
              <a:t>(</a:t>
            </a:r>
            <a:r>
              <a:rPr lang="en-US" dirty="0" err="1" smtClean="0"/>
              <a:t>amig</a:t>
            </a:r>
            <a:r>
              <a:rPr lang="en-US" dirty="0" smtClean="0"/>
              <a:t>)</a:t>
            </a:r>
            <a:r>
              <a:rPr lang="en-US" dirty="0" err="1" smtClean="0"/>
              <a:t>vege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14348" y="857232"/>
            <a:ext cx="60007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Általános szintaxis:</a:t>
            </a:r>
            <a:endParaRPr lang="en-US" sz="6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Freeform 3"/>
          <p:cNvSpPr/>
          <p:nvPr/>
        </p:nvSpPr>
        <p:spPr>
          <a:xfrm>
            <a:off x="2891589" y="1928802"/>
            <a:ext cx="5966691" cy="4680527"/>
          </a:xfrm>
          <a:custGeom>
            <a:avLst/>
            <a:gdLst>
              <a:gd name="connsiteX0" fmla="*/ 2715491 w 5966691"/>
              <a:gd name="connsiteY0" fmla="*/ 1944254 h 4680527"/>
              <a:gd name="connsiteX1" fmla="*/ 3241964 w 5966691"/>
              <a:gd name="connsiteY1" fmla="*/ 2387599 h 4680527"/>
              <a:gd name="connsiteX2" fmla="*/ 3657600 w 5966691"/>
              <a:gd name="connsiteY2" fmla="*/ 1750290 h 4680527"/>
              <a:gd name="connsiteX3" fmla="*/ 3311236 w 5966691"/>
              <a:gd name="connsiteY3" fmla="*/ 1334654 h 4680527"/>
              <a:gd name="connsiteX4" fmla="*/ 2341418 w 5966691"/>
              <a:gd name="connsiteY4" fmla="*/ 1265381 h 4680527"/>
              <a:gd name="connsiteX5" fmla="*/ 1981200 w 5966691"/>
              <a:gd name="connsiteY5" fmla="*/ 1930399 h 4680527"/>
              <a:gd name="connsiteX6" fmla="*/ 2078182 w 5966691"/>
              <a:gd name="connsiteY6" fmla="*/ 2803236 h 4680527"/>
              <a:gd name="connsiteX7" fmla="*/ 3269673 w 5966691"/>
              <a:gd name="connsiteY7" fmla="*/ 3232727 h 4680527"/>
              <a:gd name="connsiteX8" fmla="*/ 4100945 w 5966691"/>
              <a:gd name="connsiteY8" fmla="*/ 2429163 h 4680527"/>
              <a:gd name="connsiteX9" fmla="*/ 3976254 w 5966691"/>
              <a:gd name="connsiteY9" fmla="*/ 1182254 h 4680527"/>
              <a:gd name="connsiteX10" fmla="*/ 2493818 w 5966691"/>
              <a:gd name="connsiteY10" fmla="*/ 600363 h 4680527"/>
              <a:gd name="connsiteX11" fmla="*/ 1246909 w 5966691"/>
              <a:gd name="connsiteY11" fmla="*/ 1556327 h 4680527"/>
              <a:gd name="connsiteX12" fmla="*/ 1357745 w 5966691"/>
              <a:gd name="connsiteY12" fmla="*/ 2997199 h 4680527"/>
              <a:gd name="connsiteX13" fmla="*/ 3297382 w 5966691"/>
              <a:gd name="connsiteY13" fmla="*/ 3953163 h 4680527"/>
              <a:gd name="connsiteX14" fmla="*/ 5001491 w 5966691"/>
              <a:gd name="connsiteY14" fmla="*/ 2082799 h 4680527"/>
              <a:gd name="connsiteX15" fmla="*/ 3893127 w 5966691"/>
              <a:gd name="connsiteY15" fmla="*/ 281709 h 4680527"/>
              <a:gd name="connsiteX16" fmla="*/ 1260764 w 5966691"/>
              <a:gd name="connsiteY16" fmla="*/ 392545 h 4680527"/>
              <a:gd name="connsiteX17" fmla="*/ 138545 w 5966691"/>
              <a:gd name="connsiteY17" fmla="*/ 2595418 h 4680527"/>
              <a:gd name="connsiteX18" fmla="*/ 2092036 w 5966691"/>
              <a:gd name="connsiteY18" fmla="*/ 4535054 h 4680527"/>
              <a:gd name="connsiteX19" fmla="*/ 5444836 w 5966691"/>
              <a:gd name="connsiteY19" fmla="*/ 3468254 h 4680527"/>
              <a:gd name="connsiteX20" fmla="*/ 5223164 w 5966691"/>
              <a:gd name="connsiteY20" fmla="*/ 184727 h 4680527"/>
              <a:gd name="connsiteX21" fmla="*/ 5223164 w 5966691"/>
              <a:gd name="connsiteY21" fmla="*/ 184727 h 4680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966691" h="4680527">
                <a:moveTo>
                  <a:pt x="2715491" y="1944254"/>
                </a:moveTo>
                <a:cubicBezTo>
                  <a:pt x="2900218" y="2182090"/>
                  <a:pt x="3084946" y="2419926"/>
                  <a:pt x="3241964" y="2387599"/>
                </a:cubicBezTo>
                <a:cubicBezTo>
                  <a:pt x="3398982" y="2355272"/>
                  <a:pt x="3646055" y="1925781"/>
                  <a:pt x="3657600" y="1750290"/>
                </a:cubicBezTo>
                <a:cubicBezTo>
                  <a:pt x="3669145" y="1574799"/>
                  <a:pt x="3530600" y="1415472"/>
                  <a:pt x="3311236" y="1334654"/>
                </a:cubicBezTo>
                <a:cubicBezTo>
                  <a:pt x="3091872" y="1253836"/>
                  <a:pt x="2563091" y="1166090"/>
                  <a:pt x="2341418" y="1265381"/>
                </a:cubicBezTo>
                <a:cubicBezTo>
                  <a:pt x="2119745" y="1364672"/>
                  <a:pt x="2025073" y="1674090"/>
                  <a:pt x="1981200" y="1930399"/>
                </a:cubicBezTo>
                <a:cubicBezTo>
                  <a:pt x="1937327" y="2186708"/>
                  <a:pt x="1863436" y="2586181"/>
                  <a:pt x="2078182" y="2803236"/>
                </a:cubicBezTo>
                <a:cubicBezTo>
                  <a:pt x="2292928" y="3020291"/>
                  <a:pt x="2932546" y="3295072"/>
                  <a:pt x="3269673" y="3232727"/>
                </a:cubicBezTo>
                <a:cubicBezTo>
                  <a:pt x="3606800" y="3170382"/>
                  <a:pt x="3983181" y="2770909"/>
                  <a:pt x="4100945" y="2429163"/>
                </a:cubicBezTo>
                <a:cubicBezTo>
                  <a:pt x="4218709" y="2087417"/>
                  <a:pt x="4244108" y="1487054"/>
                  <a:pt x="3976254" y="1182254"/>
                </a:cubicBezTo>
                <a:cubicBezTo>
                  <a:pt x="3708400" y="877454"/>
                  <a:pt x="2948709" y="538018"/>
                  <a:pt x="2493818" y="600363"/>
                </a:cubicBezTo>
                <a:cubicBezTo>
                  <a:pt x="2038927" y="662709"/>
                  <a:pt x="1436254" y="1156855"/>
                  <a:pt x="1246909" y="1556327"/>
                </a:cubicBezTo>
                <a:cubicBezTo>
                  <a:pt x="1057564" y="1955799"/>
                  <a:pt x="1016000" y="2597726"/>
                  <a:pt x="1357745" y="2997199"/>
                </a:cubicBezTo>
                <a:cubicBezTo>
                  <a:pt x="1699490" y="3396672"/>
                  <a:pt x="2690091" y="4105563"/>
                  <a:pt x="3297382" y="3953163"/>
                </a:cubicBezTo>
                <a:cubicBezTo>
                  <a:pt x="3904673" y="3800763"/>
                  <a:pt x="4902200" y="2694708"/>
                  <a:pt x="5001491" y="2082799"/>
                </a:cubicBezTo>
                <a:cubicBezTo>
                  <a:pt x="5100782" y="1470890"/>
                  <a:pt x="4516582" y="563418"/>
                  <a:pt x="3893127" y="281709"/>
                </a:cubicBezTo>
                <a:cubicBezTo>
                  <a:pt x="3269672" y="0"/>
                  <a:pt x="1886528" y="6927"/>
                  <a:pt x="1260764" y="392545"/>
                </a:cubicBezTo>
                <a:cubicBezTo>
                  <a:pt x="635000" y="778163"/>
                  <a:pt x="0" y="1905000"/>
                  <a:pt x="138545" y="2595418"/>
                </a:cubicBezTo>
                <a:cubicBezTo>
                  <a:pt x="277090" y="3285836"/>
                  <a:pt x="1207654" y="4389581"/>
                  <a:pt x="2092036" y="4535054"/>
                </a:cubicBezTo>
                <a:cubicBezTo>
                  <a:pt x="2976418" y="4680527"/>
                  <a:pt x="4922981" y="4193308"/>
                  <a:pt x="5444836" y="3468254"/>
                </a:cubicBezTo>
                <a:cubicBezTo>
                  <a:pt x="5966691" y="2743200"/>
                  <a:pt x="5223164" y="184727"/>
                  <a:pt x="5223164" y="184727"/>
                </a:cubicBezTo>
                <a:lnTo>
                  <a:pt x="5223164" y="184727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214942" y="3571876"/>
            <a:ext cx="928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b="1" i="1" dirty="0" smtClean="0"/>
              <a:t>feltétel</a:t>
            </a:r>
            <a:endParaRPr lang="en-US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6215074" y="3988362"/>
            <a:ext cx="928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hu-HU" dirty="0" smtClean="0">
                <a:solidFill>
                  <a:schemeClr val="accent2">
                    <a:lumMod val="75000"/>
                  </a:schemeClr>
                </a:solidFill>
              </a:rPr>
              <a:t>utas1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;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786578" y="4488428"/>
            <a:ext cx="928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hu-HU" dirty="0" smtClean="0">
                <a:solidFill>
                  <a:schemeClr val="accent2">
                    <a:lumMod val="75000"/>
                  </a:schemeClr>
                </a:solidFill>
              </a:rPr>
              <a:t>utas2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;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286644" y="4929198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hu-HU" dirty="0" smtClean="0"/>
              <a:t>...</a:t>
            </a:r>
            <a:r>
              <a:rPr lang="hu-HU" dirty="0" smtClean="0">
                <a:solidFill>
                  <a:schemeClr val="accent2">
                    <a:lumMod val="75000"/>
                  </a:schemeClr>
                </a:solidFill>
              </a:rPr>
              <a:t>utasn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;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71472" y="142852"/>
            <a:ext cx="828680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3. Mi történik, akkor ha folyamatosan 6-ost dob a kezdő játékos, vagy bármelyik?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repeatCount="1000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2285992"/>
            <a:ext cx="742955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Amig </a:t>
            </a:r>
            <a:r>
              <a:rPr lang="en-US" dirty="0" smtClean="0"/>
              <a:t>  ______________ </a:t>
            </a:r>
            <a:r>
              <a:rPr lang="hu-HU" dirty="0" smtClean="0"/>
              <a:t>vegezd el</a:t>
            </a:r>
          </a:p>
          <a:p>
            <a:r>
              <a:rPr lang="hu-HU" dirty="0"/>
              <a:t> </a:t>
            </a:r>
            <a:r>
              <a:rPr lang="hu-HU" dirty="0" smtClean="0"/>
              <a:t>      </a:t>
            </a:r>
            <a:r>
              <a:rPr lang="en-US" dirty="0" smtClean="0"/>
              <a:t>            </a:t>
            </a:r>
          </a:p>
          <a:p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                         ____________</a:t>
            </a:r>
          </a:p>
          <a:p>
            <a:endParaRPr lang="en-US" sz="1400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sz="1400" dirty="0" smtClean="0"/>
              <a:t>                        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____________</a:t>
            </a:r>
          </a:p>
          <a:p>
            <a:endParaRPr lang="en-US" sz="1400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sz="1400" dirty="0" smtClean="0"/>
              <a:t>                        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____________</a:t>
            </a:r>
          </a:p>
          <a:p>
            <a:endParaRPr lang="en-US" sz="1400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sz="1400" dirty="0" smtClean="0"/>
              <a:t>            </a:t>
            </a:r>
            <a:r>
              <a:rPr lang="en-US" dirty="0" smtClean="0"/>
              <a:t>(</a:t>
            </a:r>
            <a:r>
              <a:rPr lang="en-US" dirty="0" err="1" smtClean="0"/>
              <a:t>amig</a:t>
            </a:r>
            <a:r>
              <a:rPr lang="en-US" dirty="0" smtClean="0"/>
              <a:t>)</a:t>
            </a:r>
            <a:r>
              <a:rPr lang="en-US" dirty="0" err="1" smtClean="0"/>
              <a:t>vege</a:t>
            </a:r>
            <a:endParaRPr lang="en-US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714348" y="857232"/>
            <a:ext cx="60007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Általános szintaxis:</a:t>
            </a:r>
            <a:endParaRPr lang="en-US" sz="6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Freeform 3"/>
          <p:cNvSpPr/>
          <p:nvPr/>
        </p:nvSpPr>
        <p:spPr>
          <a:xfrm>
            <a:off x="2891589" y="1928802"/>
            <a:ext cx="5966691" cy="4680527"/>
          </a:xfrm>
          <a:custGeom>
            <a:avLst/>
            <a:gdLst>
              <a:gd name="connsiteX0" fmla="*/ 2715491 w 5966691"/>
              <a:gd name="connsiteY0" fmla="*/ 1944254 h 4680527"/>
              <a:gd name="connsiteX1" fmla="*/ 3241964 w 5966691"/>
              <a:gd name="connsiteY1" fmla="*/ 2387599 h 4680527"/>
              <a:gd name="connsiteX2" fmla="*/ 3657600 w 5966691"/>
              <a:gd name="connsiteY2" fmla="*/ 1750290 h 4680527"/>
              <a:gd name="connsiteX3" fmla="*/ 3311236 w 5966691"/>
              <a:gd name="connsiteY3" fmla="*/ 1334654 h 4680527"/>
              <a:gd name="connsiteX4" fmla="*/ 2341418 w 5966691"/>
              <a:gd name="connsiteY4" fmla="*/ 1265381 h 4680527"/>
              <a:gd name="connsiteX5" fmla="*/ 1981200 w 5966691"/>
              <a:gd name="connsiteY5" fmla="*/ 1930399 h 4680527"/>
              <a:gd name="connsiteX6" fmla="*/ 2078182 w 5966691"/>
              <a:gd name="connsiteY6" fmla="*/ 2803236 h 4680527"/>
              <a:gd name="connsiteX7" fmla="*/ 3269673 w 5966691"/>
              <a:gd name="connsiteY7" fmla="*/ 3232727 h 4680527"/>
              <a:gd name="connsiteX8" fmla="*/ 4100945 w 5966691"/>
              <a:gd name="connsiteY8" fmla="*/ 2429163 h 4680527"/>
              <a:gd name="connsiteX9" fmla="*/ 3976254 w 5966691"/>
              <a:gd name="connsiteY9" fmla="*/ 1182254 h 4680527"/>
              <a:gd name="connsiteX10" fmla="*/ 2493818 w 5966691"/>
              <a:gd name="connsiteY10" fmla="*/ 600363 h 4680527"/>
              <a:gd name="connsiteX11" fmla="*/ 1246909 w 5966691"/>
              <a:gd name="connsiteY11" fmla="*/ 1556327 h 4680527"/>
              <a:gd name="connsiteX12" fmla="*/ 1357745 w 5966691"/>
              <a:gd name="connsiteY12" fmla="*/ 2997199 h 4680527"/>
              <a:gd name="connsiteX13" fmla="*/ 3297382 w 5966691"/>
              <a:gd name="connsiteY13" fmla="*/ 3953163 h 4680527"/>
              <a:gd name="connsiteX14" fmla="*/ 5001491 w 5966691"/>
              <a:gd name="connsiteY14" fmla="*/ 2082799 h 4680527"/>
              <a:gd name="connsiteX15" fmla="*/ 3893127 w 5966691"/>
              <a:gd name="connsiteY15" fmla="*/ 281709 h 4680527"/>
              <a:gd name="connsiteX16" fmla="*/ 1260764 w 5966691"/>
              <a:gd name="connsiteY16" fmla="*/ 392545 h 4680527"/>
              <a:gd name="connsiteX17" fmla="*/ 138545 w 5966691"/>
              <a:gd name="connsiteY17" fmla="*/ 2595418 h 4680527"/>
              <a:gd name="connsiteX18" fmla="*/ 2092036 w 5966691"/>
              <a:gd name="connsiteY18" fmla="*/ 4535054 h 4680527"/>
              <a:gd name="connsiteX19" fmla="*/ 5444836 w 5966691"/>
              <a:gd name="connsiteY19" fmla="*/ 3468254 h 4680527"/>
              <a:gd name="connsiteX20" fmla="*/ 5223164 w 5966691"/>
              <a:gd name="connsiteY20" fmla="*/ 184727 h 4680527"/>
              <a:gd name="connsiteX21" fmla="*/ 5223164 w 5966691"/>
              <a:gd name="connsiteY21" fmla="*/ 184727 h 4680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966691" h="4680527">
                <a:moveTo>
                  <a:pt x="2715491" y="1944254"/>
                </a:moveTo>
                <a:cubicBezTo>
                  <a:pt x="2900218" y="2182090"/>
                  <a:pt x="3084946" y="2419926"/>
                  <a:pt x="3241964" y="2387599"/>
                </a:cubicBezTo>
                <a:cubicBezTo>
                  <a:pt x="3398982" y="2355272"/>
                  <a:pt x="3646055" y="1925781"/>
                  <a:pt x="3657600" y="1750290"/>
                </a:cubicBezTo>
                <a:cubicBezTo>
                  <a:pt x="3669145" y="1574799"/>
                  <a:pt x="3530600" y="1415472"/>
                  <a:pt x="3311236" y="1334654"/>
                </a:cubicBezTo>
                <a:cubicBezTo>
                  <a:pt x="3091872" y="1253836"/>
                  <a:pt x="2563091" y="1166090"/>
                  <a:pt x="2341418" y="1265381"/>
                </a:cubicBezTo>
                <a:cubicBezTo>
                  <a:pt x="2119745" y="1364672"/>
                  <a:pt x="2025073" y="1674090"/>
                  <a:pt x="1981200" y="1930399"/>
                </a:cubicBezTo>
                <a:cubicBezTo>
                  <a:pt x="1937327" y="2186708"/>
                  <a:pt x="1863436" y="2586181"/>
                  <a:pt x="2078182" y="2803236"/>
                </a:cubicBezTo>
                <a:cubicBezTo>
                  <a:pt x="2292928" y="3020291"/>
                  <a:pt x="2932546" y="3295072"/>
                  <a:pt x="3269673" y="3232727"/>
                </a:cubicBezTo>
                <a:cubicBezTo>
                  <a:pt x="3606800" y="3170382"/>
                  <a:pt x="3983181" y="2770909"/>
                  <a:pt x="4100945" y="2429163"/>
                </a:cubicBezTo>
                <a:cubicBezTo>
                  <a:pt x="4218709" y="2087417"/>
                  <a:pt x="4244108" y="1487054"/>
                  <a:pt x="3976254" y="1182254"/>
                </a:cubicBezTo>
                <a:cubicBezTo>
                  <a:pt x="3708400" y="877454"/>
                  <a:pt x="2948709" y="538018"/>
                  <a:pt x="2493818" y="600363"/>
                </a:cubicBezTo>
                <a:cubicBezTo>
                  <a:pt x="2038927" y="662709"/>
                  <a:pt x="1436254" y="1156855"/>
                  <a:pt x="1246909" y="1556327"/>
                </a:cubicBezTo>
                <a:cubicBezTo>
                  <a:pt x="1057564" y="1955799"/>
                  <a:pt x="1016000" y="2597726"/>
                  <a:pt x="1357745" y="2997199"/>
                </a:cubicBezTo>
                <a:cubicBezTo>
                  <a:pt x="1699490" y="3396672"/>
                  <a:pt x="2690091" y="4105563"/>
                  <a:pt x="3297382" y="3953163"/>
                </a:cubicBezTo>
                <a:cubicBezTo>
                  <a:pt x="3904673" y="3800763"/>
                  <a:pt x="4902200" y="2694708"/>
                  <a:pt x="5001491" y="2082799"/>
                </a:cubicBezTo>
                <a:cubicBezTo>
                  <a:pt x="5100782" y="1470890"/>
                  <a:pt x="4516582" y="563418"/>
                  <a:pt x="3893127" y="281709"/>
                </a:cubicBezTo>
                <a:cubicBezTo>
                  <a:pt x="3269672" y="0"/>
                  <a:pt x="1886528" y="6927"/>
                  <a:pt x="1260764" y="392545"/>
                </a:cubicBezTo>
                <a:cubicBezTo>
                  <a:pt x="635000" y="778163"/>
                  <a:pt x="0" y="1905000"/>
                  <a:pt x="138545" y="2595418"/>
                </a:cubicBezTo>
                <a:cubicBezTo>
                  <a:pt x="277090" y="3285836"/>
                  <a:pt x="1207654" y="4389581"/>
                  <a:pt x="2092036" y="4535054"/>
                </a:cubicBezTo>
                <a:cubicBezTo>
                  <a:pt x="2976418" y="4680527"/>
                  <a:pt x="4922981" y="4193308"/>
                  <a:pt x="5444836" y="3468254"/>
                </a:cubicBezTo>
                <a:cubicBezTo>
                  <a:pt x="5966691" y="2743200"/>
                  <a:pt x="5223164" y="184727"/>
                  <a:pt x="5223164" y="184727"/>
                </a:cubicBezTo>
                <a:lnTo>
                  <a:pt x="5223164" y="184727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000628" y="3571876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b="1" i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6-ost dobott?</a:t>
            </a:r>
            <a:endParaRPr lang="en-US" b="1" i="1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15074" y="3988362"/>
            <a:ext cx="928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hu-HU" dirty="0" smtClean="0">
                <a:solidFill>
                  <a:schemeClr val="accent2">
                    <a:lumMod val="75000"/>
                  </a:schemeClr>
                </a:solidFill>
              </a:rPr>
              <a:t>lép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;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858016" y="4068553"/>
            <a:ext cx="9286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sz</a:t>
            </a:r>
            <a:r>
              <a:rPr lang="hu-HU" dirty="0" smtClean="0">
                <a:solidFill>
                  <a:schemeClr val="accent2">
                    <a:lumMod val="75000"/>
                  </a:schemeClr>
                </a:solidFill>
              </a:rPr>
              <a:t>á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mol;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43834" y="5059932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hu-HU" dirty="0" smtClean="0">
                <a:solidFill>
                  <a:schemeClr val="accent2">
                    <a:lumMod val="75000"/>
                  </a:schemeClr>
                </a:solidFill>
              </a:rPr>
              <a:t>dob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;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repeatCount="1000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0"/>
                            </p:stCondLst>
                            <p:childTnLst>
                              <p:par>
                                <p:cTn id="28" presetID="56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5E-6 4.81481E-6 L -0.36893 -0.18426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5" y="-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000"/>
                            </p:stCondLst>
                            <p:childTnLst>
                              <p:par>
                                <p:cTn id="31" presetID="56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3.33333E-6 L -0.49809 -0.18194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9" y="-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9000"/>
                            </p:stCondLst>
                            <p:childTnLst>
                              <p:par>
                                <p:cTn id="34" presetID="56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2.22222E-6 L -0.5684 -0.17176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4" y="-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1000"/>
                            </p:stCondLst>
                            <p:childTnLst>
                              <p:par>
                                <p:cTn id="37" presetID="56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3.33333E-6 L -0.65434 -0.21203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7" y="-1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5" grpId="1"/>
      <p:bldP spid="6" grpId="0"/>
      <p:bldP spid="6" grpId="1"/>
      <p:bldP spid="7" grpId="0"/>
      <p:bldP spid="7" grpId="1"/>
      <p:bldP spid="8" grpId="0"/>
      <p:bldP spid="8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2285992"/>
            <a:ext cx="742955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Amig </a:t>
            </a:r>
            <a:r>
              <a:rPr lang="en-US" dirty="0" smtClean="0"/>
              <a:t>  ______________ </a:t>
            </a:r>
            <a:r>
              <a:rPr lang="hu-HU" dirty="0" smtClean="0"/>
              <a:t>vegezd el</a:t>
            </a:r>
          </a:p>
          <a:p>
            <a:r>
              <a:rPr lang="hu-HU" dirty="0"/>
              <a:t> </a:t>
            </a:r>
            <a:r>
              <a:rPr lang="hu-HU" dirty="0" smtClean="0"/>
              <a:t>      </a:t>
            </a:r>
            <a:r>
              <a:rPr lang="en-US" dirty="0" smtClean="0"/>
              <a:t>            </a:t>
            </a:r>
          </a:p>
          <a:p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                         ____________</a:t>
            </a:r>
          </a:p>
          <a:p>
            <a:endParaRPr lang="en-US" sz="1400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sz="1400" dirty="0" smtClean="0"/>
              <a:t>                        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____________</a:t>
            </a:r>
          </a:p>
          <a:p>
            <a:endParaRPr lang="en-US" sz="1400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sz="1400" dirty="0" smtClean="0"/>
              <a:t>                        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____________</a:t>
            </a:r>
          </a:p>
          <a:p>
            <a:endParaRPr lang="en-US" sz="1400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sz="1400" dirty="0" smtClean="0"/>
              <a:t>            </a:t>
            </a:r>
            <a:r>
              <a:rPr lang="en-US" dirty="0" smtClean="0"/>
              <a:t>(</a:t>
            </a:r>
            <a:r>
              <a:rPr lang="en-US" dirty="0" err="1" smtClean="0"/>
              <a:t>amig</a:t>
            </a:r>
            <a:r>
              <a:rPr lang="en-US" dirty="0" smtClean="0"/>
              <a:t>)</a:t>
            </a:r>
            <a:r>
              <a:rPr lang="en-US" dirty="0" err="1" smtClean="0"/>
              <a:t>vege</a:t>
            </a:r>
            <a:endParaRPr lang="en-US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714348" y="857232"/>
            <a:ext cx="60007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Saj</a:t>
            </a:r>
            <a:r>
              <a:rPr lang="hu-HU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átos eset:</a:t>
            </a:r>
            <a:endParaRPr lang="en-US" sz="6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Freeform 3"/>
          <p:cNvSpPr/>
          <p:nvPr/>
        </p:nvSpPr>
        <p:spPr>
          <a:xfrm>
            <a:off x="2891589" y="1928802"/>
            <a:ext cx="5966691" cy="4680527"/>
          </a:xfrm>
          <a:custGeom>
            <a:avLst/>
            <a:gdLst>
              <a:gd name="connsiteX0" fmla="*/ 2715491 w 5966691"/>
              <a:gd name="connsiteY0" fmla="*/ 1944254 h 4680527"/>
              <a:gd name="connsiteX1" fmla="*/ 3241964 w 5966691"/>
              <a:gd name="connsiteY1" fmla="*/ 2387599 h 4680527"/>
              <a:gd name="connsiteX2" fmla="*/ 3657600 w 5966691"/>
              <a:gd name="connsiteY2" fmla="*/ 1750290 h 4680527"/>
              <a:gd name="connsiteX3" fmla="*/ 3311236 w 5966691"/>
              <a:gd name="connsiteY3" fmla="*/ 1334654 h 4680527"/>
              <a:gd name="connsiteX4" fmla="*/ 2341418 w 5966691"/>
              <a:gd name="connsiteY4" fmla="*/ 1265381 h 4680527"/>
              <a:gd name="connsiteX5" fmla="*/ 1981200 w 5966691"/>
              <a:gd name="connsiteY5" fmla="*/ 1930399 h 4680527"/>
              <a:gd name="connsiteX6" fmla="*/ 2078182 w 5966691"/>
              <a:gd name="connsiteY6" fmla="*/ 2803236 h 4680527"/>
              <a:gd name="connsiteX7" fmla="*/ 3269673 w 5966691"/>
              <a:gd name="connsiteY7" fmla="*/ 3232727 h 4680527"/>
              <a:gd name="connsiteX8" fmla="*/ 4100945 w 5966691"/>
              <a:gd name="connsiteY8" fmla="*/ 2429163 h 4680527"/>
              <a:gd name="connsiteX9" fmla="*/ 3976254 w 5966691"/>
              <a:gd name="connsiteY9" fmla="*/ 1182254 h 4680527"/>
              <a:gd name="connsiteX10" fmla="*/ 2493818 w 5966691"/>
              <a:gd name="connsiteY10" fmla="*/ 600363 h 4680527"/>
              <a:gd name="connsiteX11" fmla="*/ 1246909 w 5966691"/>
              <a:gd name="connsiteY11" fmla="*/ 1556327 h 4680527"/>
              <a:gd name="connsiteX12" fmla="*/ 1357745 w 5966691"/>
              <a:gd name="connsiteY12" fmla="*/ 2997199 h 4680527"/>
              <a:gd name="connsiteX13" fmla="*/ 3297382 w 5966691"/>
              <a:gd name="connsiteY13" fmla="*/ 3953163 h 4680527"/>
              <a:gd name="connsiteX14" fmla="*/ 5001491 w 5966691"/>
              <a:gd name="connsiteY14" fmla="*/ 2082799 h 4680527"/>
              <a:gd name="connsiteX15" fmla="*/ 3893127 w 5966691"/>
              <a:gd name="connsiteY15" fmla="*/ 281709 h 4680527"/>
              <a:gd name="connsiteX16" fmla="*/ 1260764 w 5966691"/>
              <a:gd name="connsiteY16" fmla="*/ 392545 h 4680527"/>
              <a:gd name="connsiteX17" fmla="*/ 138545 w 5966691"/>
              <a:gd name="connsiteY17" fmla="*/ 2595418 h 4680527"/>
              <a:gd name="connsiteX18" fmla="*/ 2092036 w 5966691"/>
              <a:gd name="connsiteY18" fmla="*/ 4535054 h 4680527"/>
              <a:gd name="connsiteX19" fmla="*/ 5444836 w 5966691"/>
              <a:gd name="connsiteY19" fmla="*/ 3468254 h 4680527"/>
              <a:gd name="connsiteX20" fmla="*/ 5223164 w 5966691"/>
              <a:gd name="connsiteY20" fmla="*/ 184727 h 4680527"/>
              <a:gd name="connsiteX21" fmla="*/ 5223164 w 5966691"/>
              <a:gd name="connsiteY21" fmla="*/ 184727 h 4680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966691" h="4680527">
                <a:moveTo>
                  <a:pt x="2715491" y="1944254"/>
                </a:moveTo>
                <a:cubicBezTo>
                  <a:pt x="2900218" y="2182090"/>
                  <a:pt x="3084946" y="2419926"/>
                  <a:pt x="3241964" y="2387599"/>
                </a:cubicBezTo>
                <a:cubicBezTo>
                  <a:pt x="3398982" y="2355272"/>
                  <a:pt x="3646055" y="1925781"/>
                  <a:pt x="3657600" y="1750290"/>
                </a:cubicBezTo>
                <a:cubicBezTo>
                  <a:pt x="3669145" y="1574799"/>
                  <a:pt x="3530600" y="1415472"/>
                  <a:pt x="3311236" y="1334654"/>
                </a:cubicBezTo>
                <a:cubicBezTo>
                  <a:pt x="3091872" y="1253836"/>
                  <a:pt x="2563091" y="1166090"/>
                  <a:pt x="2341418" y="1265381"/>
                </a:cubicBezTo>
                <a:cubicBezTo>
                  <a:pt x="2119745" y="1364672"/>
                  <a:pt x="2025073" y="1674090"/>
                  <a:pt x="1981200" y="1930399"/>
                </a:cubicBezTo>
                <a:cubicBezTo>
                  <a:pt x="1937327" y="2186708"/>
                  <a:pt x="1863436" y="2586181"/>
                  <a:pt x="2078182" y="2803236"/>
                </a:cubicBezTo>
                <a:cubicBezTo>
                  <a:pt x="2292928" y="3020291"/>
                  <a:pt x="2932546" y="3295072"/>
                  <a:pt x="3269673" y="3232727"/>
                </a:cubicBezTo>
                <a:cubicBezTo>
                  <a:pt x="3606800" y="3170382"/>
                  <a:pt x="3983181" y="2770909"/>
                  <a:pt x="4100945" y="2429163"/>
                </a:cubicBezTo>
                <a:cubicBezTo>
                  <a:pt x="4218709" y="2087417"/>
                  <a:pt x="4244108" y="1487054"/>
                  <a:pt x="3976254" y="1182254"/>
                </a:cubicBezTo>
                <a:cubicBezTo>
                  <a:pt x="3708400" y="877454"/>
                  <a:pt x="2948709" y="538018"/>
                  <a:pt x="2493818" y="600363"/>
                </a:cubicBezTo>
                <a:cubicBezTo>
                  <a:pt x="2038927" y="662709"/>
                  <a:pt x="1436254" y="1156855"/>
                  <a:pt x="1246909" y="1556327"/>
                </a:cubicBezTo>
                <a:cubicBezTo>
                  <a:pt x="1057564" y="1955799"/>
                  <a:pt x="1016000" y="2597726"/>
                  <a:pt x="1357745" y="2997199"/>
                </a:cubicBezTo>
                <a:cubicBezTo>
                  <a:pt x="1699490" y="3396672"/>
                  <a:pt x="2690091" y="4105563"/>
                  <a:pt x="3297382" y="3953163"/>
                </a:cubicBezTo>
                <a:cubicBezTo>
                  <a:pt x="3904673" y="3800763"/>
                  <a:pt x="4902200" y="2694708"/>
                  <a:pt x="5001491" y="2082799"/>
                </a:cubicBezTo>
                <a:cubicBezTo>
                  <a:pt x="5100782" y="1470890"/>
                  <a:pt x="4516582" y="563418"/>
                  <a:pt x="3893127" y="281709"/>
                </a:cubicBezTo>
                <a:cubicBezTo>
                  <a:pt x="3269672" y="0"/>
                  <a:pt x="1886528" y="6927"/>
                  <a:pt x="1260764" y="392545"/>
                </a:cubicBezTo>
                <a:cubicBezTo>
                  <a:pt x="635000" y="778163"/>
                  <a:pt x="0" y="1905000"/>
                  <a:pt x="138545" y="2595418"/>
                </a:cubicBezTo>
                <a:cubicBezTo>
                  <a:pt x="277090" y="3285836"/>
                  <a:pt x="1207654" y="4389581"/>
                  <a:pt x="2092036" y="4535054"/>
                </a:cubicBezTo>
                <a:cubicBezTo>
                  <a:pt x="2976418" y="4680527"/>
                  <a:pt x="4922981" y="4193308"/>
                  <a:pt x="5444836" y="3468254"/>
                </a:cubicBezTo>
                <a:cubicBezTo>
                  <a:pt x="5966691" y="2743200"/>
                  <a:pt x="5223164" y="184727"/>
                  <a:pt x="5223164" y="184727"/>
                </a:cubicBezTo>
                <a:lnTo>
                  <a:pt x="5223164" y="184727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000628" y="3571876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b="1" i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6-ost dobott?</a:t>
            </a:r>
            <a:endParaRPr lang="en-US" b="1" i="1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15074" y="3988362"/>
            <a:ext cx="928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hu-HU" dirty="0" smtClean="0">
                <a:solidFill>
                  <a:schemeClr val="accent2">
                    <a:lumMod val="75000"/>
                  </a:schemeClr>
                </a:solidFill>
              </a:rPr>
              <a:t>lép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;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858016" y="4068553"/>
            <a:ext cx="9286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sz</a:t>
            </a:r>
            <a:r>
              <a:rPr lang="hu-HU" dirty="0" smtClean="0">
                <a:solidFill>
                  <a:schemeClr val="accent2">
                    <a:lumMod val="75000"/>
                  </a:schemeClr>
                </a:solidFill>
              </a:rPr>
              <a:t>á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mol;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43834" y="5059932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hu-HU" dirty="0" smtClean="0">
                <a:solidFill>
                  <a:schemeClr val="accent2">
                    <a:lumMod val="75000"/>
                  </a:schemeClr>
                </a:solidFill>
              </a:rPr>
              <a:t>dob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;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00166" y="2273850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b="1" i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6-ost dobott?</a:t>
            </a:r>
            <a:endParaRPr lang="en-US" b="1" i="1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71604" y="2714620"/>
            <a:ext cx="928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hu-HU" dirty="0" smtClean="0">
                <a:solidFill>
                  <a:schemeClr val="accent2">
                    <a:lumMod val="75000"/>
                  </a:schemeClr>
                </a:solidFill>
              </a:rPr>
              <a:t>lép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;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643042" y="2857496"/>
            <a:ext cx="9286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sz</a:t>
            </a:r>
            <a:r>
              <a:rPr lang="hu-HU" dirty="0" smtClean="0">
                <a:solidFill>
                  <a:schemeClr val="accent2">
                    <a:lumMod val="75000"/>
                  </a:schemeClr>
                </a:solidFill>
              </a:rPr>
              <a:t>á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mol;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71604" y="3571876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hu-HU" dirty="0" smtClean="0">
                <a:solidFill>
                  <a:schemeClr val="accent2">
                    <a:lumMod val="75000"/>
                  </a:schemeClr>
                </a:solidFill>
              </a:rPr>
              <a:t>dob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;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repeatCount="1000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2285992"/>
            <a:ext cx="742955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Amig </a:t>
            </a:r>
            <a:r>
              <a:rPr lang="en-US" dirty="0" smtClean="0"/>
              <a:t>  ______________ </a:t>
            </a:r>
            <a:r>
              <a:rPr lang="hu-HU" dirty="0" smtClean="0"/>
              <a:t>vegezd el</a:t>
            </a:r>
          </a:p>
          <a:p>
            <a:r>
              <a:rPr lang="hu-HU" dirty="0"/>
              <a:t> </a:t>
            </a:r>
            <a:r>
              <a:rPr lang="hu-HU" dirty="0" smtClean="0"/>
              <a:t>      </a:t>
            </a:r>
            <a:r>
              <a:rPr lang="en-US" dirty="0" smtClean="0"/>
              <a:t>            </a:t>
            </a:r>
          </a:p>
          <a:p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                         ____________</a:t>
            </a:r>
          </a:p>
          <a:p>
            <a:endParaRPr lang="en-US" sz="1400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sz="1400" dirty="0" smtClean="0"/>
              <a:t>                        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____________</a:t>
            </a:r>
          </a:p>
          <a:p>
            <a:endParaRPr lang="en-US" sz="1400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sz="1400" dirty="0" smtClean="0"/>
              <a:t>                        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____________</a:t>
            </a:r>
          </a:p>
          <a:p>
            <a:endParaRPr lang="en-US" sz="1400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sz="1400" dirty="0" smtClean="0"/>
              <a:t>            </a:t>
            </a:r>
            <a:r>
              <a:rPr lang="en-US" dirty="0" smtClean="0"/>
              <a:t>(</a:t>
            </a:r>
            <a:r>
              <a:rPr lang="en-US" dirty="0" err="1" smtClean="0"/>
              <a:t>amig</a:t>
            </a:r>
            <a:r>
              <a:rPr lang="en-US" dirty="0" smtClean="0"/>
              <a:t>)</a:t>
            </a:r>
            <a:r>
              <a:rPr lang="en-US" dirty="0" err="1" smtClean="0"/>
              <a:t>vege</a:t>
            </a:r>
            <a:endParaRPr lang="en-US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714348" y="857232"/>
            <a:ext cx="60007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Feladat adatai:</a:t>
            </a:r>
            <a:endParaRPr lang="en-US" sz="6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Freeform 3"/>
          <p:cNvSpPr/>
          <p:nvPr/>
        </p:nvSpPr>
        <p:spPr>
          <a:xfrm>
            <a:off x="2891589" y="1928802"/>
            <a:ext cx="5966691" cy="4680527"/>
          </a:xfrm>
          <a:custGeom>
            <a:avLst/>
            <a:gdLst>
              <a:gd name="connsiteX0" fmla="*/ 2715491 w 5966691"/>
              <a:gd name="connsiteY0" fmla="*/ 1944254 h 4680527"/>
              <a:gd name="connsiteX1" fmla="*/ 3241964 w 5966691"/>
              <a:gd name="connsiteY1" fmla="*/ 2387599 h 4680527"/>
              <a:gd name="connsiteX2" fmla="*/ 3657600 w 5966691"/>
              <a:gd name="connsiteY2" fmla="*/ 1750290 h 4680527"/>
              <a:gd name="connsiteX3" fmla="*/ 3311236 w 5966691"/>
              <a:gd name="connsiteY3" fmla="*/ 1334654 h 4680527"/>
              <a:gd name="connsiteX4" fmla="*/ 2341418 w 5966691"/>
              <a:gd name="connsiteY4" fmla="*/ 1265381 h 4680527"/>
              <a:gd name="connsiteX5" fmla="*/ 1981200 w 5966691"/>
              <a:gd name="connsiteY5" fmla="*/ 1930399 h 4680527"/>
              <a:gd name="connsiteX6" fmla="*/ 2078182 w 5966691"/>
              <a:gd name="connsiteY6" fmla="*/ 2803236 h 4680527"/>
              <a:gd name="connsiteX7" fmla="*/ 3269673 w 5966691"/>
              <a:gd name="connsiteY7" fmla="*/ 3232727 h 4680527"/>
              <a:gd name="connsiteX8" fmla="*/ 4100945 w 5966691"/>
              <a:gd name="connsiteY8" fmla="*/ 2429163 h 4680527"/>
              <a:gd name="connsiteX9" fmla="*/ 3976254 w 5966691"/>
              <a:gd name="connsiteY9" fmla="*/ 1182254 h 4680527"/>
              <a:gd name="connsiteX10" fmla="*/ 2493818 w 5966691"/>
              <a:gd name="connsiteY10" fmla="*/ 600363 h 4680527"/>
              <a:gd name="connsiteX11" fmla="*/ 1246909 w 5966691"/>
              <a:gd name="connsiteY11" fmla="*/ 1556327 h 4680527"/>
              <a:gd name="connsiteX12" fmla="*/ 1357745 w 5966691"/>
              <a:gd name="connsiteY12" fmla="*/ 2997199 h 4680527"/>
              <a:gd name="connsiteX13" fmla="*/ 3297382 w 5966691"/>
              <a:gd name="connsiteY13" fmla="*/ 3953163 h 4680527"/>
              <a:gd name="connsiteX14" fmla="*/ 5001491 w 5966691"/>
              <a:gd name="connsiteY14" fmla="*/ 2082799 h 4680527"/>
              <a:gd name="connsiteX15" fmla="*/ 3893127 w 5966691"/>
              <a:gd name="connsiteY15" fmla="*/ 281709 h 4680527"/>
              <a:gd name="connsiteX16" fmla="*/ 1260764 w 5966691"/>
              <a:gd name="connsiteY16" fmla="*/ 392545 h 4680527"/>
              <a:gd name="connsiteX17" fmla="*/ 138545 w 5966691"/>
              <a:gd name="connsiteY17" fmla="*/ 2595418 h 4680527"/>
              <a:gd name="connsiteX18" fmla="*/ 2092036 w 5966691"/>
              <a:gd name="connsiteY18" fmla="*/ 4535054 h 4680527"/>
              <a:gd name="connsiteX19" fmla="*/ 5444836 w 5966691"/>
              <a:gd name="connsiteY19" fmla="*/ 3468254 h 4680527"/>
              <a:gd name="connsiteX20" fmla="*/ 5223164 w 5966691"/>
              <a:gd name="connsiteY20" fmla="*/ 184727 h 4680527"/>
              <a:gd name="connsiteX21" fmla="*/ 5223164 w 5966691"/>
              <a:gd name="connsiteY21" fmla="*/ 184727 h 4680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966691" h="4680527">
                <a:moveTo>
                  <a:pt x="2715491" y="1944254"/>
                </a:moveTo>
                <a:cubicBezTo>
                  <a:pt x="2900218" y="2182090"/>
                  <a:pt x="3084946" y="2419926"/>
                  <a:pt x="3241964" y="2387599"/>
                </a:cubicBezTo>
                <a:cubicBezTo>
                  <a:pt x="3398982" y="2355272"/>
                  <a:pt x="3646055" y="1925781"/>
                  <a:pt x="3657600" y="1750290"/>
                </a:cubicBezTo>
                <a:cubicBezTo>
                  <a:pt x="3669145" y="1574799"/>
                  <a:pt x="3530600" y="1415472"/>
                  <a:pt x="3311236" y="1334654"/>
                </a:cubicBezTo>
                <a:cubicBezTo>
                  <a:pt x="3091872" y="1253836"/>
                  <a:pt x="2563091" y="1166090"/>
                  <a:pt x="2341418" y="1265381"/>
                </a:cubicBezTo>
                <a:cubicBezTo>
                  <a:pt x="2119745" y="1364672"/>
                  <a:pt x="2025073" y="1674090"/>
                  <a:pt x="1981200" y="1930399"/>
                </a:cubicBezTo>
                <a:cubicBezTo>
                  <a:pt x="1937327" y="2186708"/>
                  <a:pt x="1863436" y="2586181"/>
                  <a:pt x="2078182" y="2803236"/>
                </a:cubicBezTo>
                <a:cubicBezTo>
                  <a:pt x="2292928" y="3020291"/>
                  <a:pt x="2932546" y="3295072"/>
                  <a:pt x="3269673" y="3232727"/>
                </a:cubicBezTo>
                <a:cubicBezTo>
                  <a:pt x="3606800" y="3170382"/>
                  <a:pt x="3983181" y="2770909"/>
                  <a:pt x="4100945" y="2429163"/>
                </a:cubicBezTo>
                <a:cubicBezTo>
                  <a:pt x="4218709" y="2087417"/>
                  <a:pt x="4244108" y="1487054"/>
                  <a:pt x="3976254" y="1182254"/>
                </a:cubicBezTo>
                <a:cubicBezTo>
                  <a:pt x="3708400" y="877454"/>
                  <a:pt x="2948709" y="538018"/>
                  <a:pt x="2493818" y="600363"/>
                </a:cubicBezTo>
                <a:cubicBezTo>
                  <a:pt x="2038927" y="662709"/>
                  <a:pt x="1436254" y="1156855"/>
                  <a:pt x="1246909" y="1556327"/>
                </a:cubicBezTo>
                <a:cubicBezTo>
                  <a:pt x="1057564" y="1955799"/>
                  <a:pt x="1016000" y="2597726"/>
                  <a:pt x="1357745" y="2997199"/>
                </a:cubicBezTo>
                <a:cubicBezTo>
                  <a:pt x="1699490" y="3396672"/>
                  <a:pt x="2690091" y="4105563"/>
                  <a:pt x="3297382" y="3953163"/>
                </a:cubicBezTo>
                <a:cubicBezTo>
                  <a:pt x="3904673" y="3800763"/>
                  <a:pt x="4902200" y="2694708"/>
                  <a:pt x="5001491" y="2082799"/>
                </a:cubicBezTo>
                <a:cubicBezTo>
                  <a:pt x="5100782" y="1470890"/>
                  <a:pt x="4516582" y="563418"/>
                  <a:pt x="3893127" y="281709"/>
                </a:cubicBezTo>
                <a:cubicBezTo>
                  <a:pt x="3269672" y="0"/>
                  <a:pt x="1886528" y="6927"/>
                  <a:pt x="1260764" y="392545"/>
                </a:cubicBezTo>
                <a:cubicBezTo>
                  <a:pt x="635000" y="778163"/>
                  <a:pt x="0" y="1905000"/>
                  <a:pt x="138545" y="2595418"/>
                </a:cubicBezTo>
                <a:cubicBezTo>
                  <a:pt x="277090" y="3285836"/>
                  <a:pt x="1207654" y="4389581"/>
                  <a:pt x="2092036" y="4535054"/>
                </a:cubicBezTo>
                <a:cubicBezTo>
                  <a:pt x="2976418" y="4680527"/>
                  <a:pt x="4922981" y="4193308"/>
                  <a:pt x="5444836" y="3468254"/>
                </a:cubicBezTo>
                <a:cubicBezTo>
                  <a:pt x="5966691" y="2743200"/>
                  <a:pt x="5223164" y="184727"/>
                  <a:pt x="5223164" y="184727"/>
                </a:cubicBezTo>
                <a:lnTo>
                  <a:pt x="5223164" y="184727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000628" y="3571876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b="1" i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6-ost dobott?</a:t>
            </a:r>
            <a:endParaRPr lang="en-US" b="1" i="1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15074" y="3988362"/>
            <a:ext cx="928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hu-HU" dirty="0" smtClean="0">
                <a:solidFill>
                  <a:schemeClr val="accent2">
                    <a:lumMod val="75000"/>
                  </a:schemeClr>
                </a:solidFill>
              </a:rPr>
              <a:t>lép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;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858016" y="4068553"/>
            <a:ext cx="9286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sz</a:t>
            </a:r>
            <a:r>
              <a:rPr lang="hu-HU" dirty="0" smtClean="0">
                <a:solidFill>
                  <a:schemeClr val="accent2">
                    <a:lumMod val="75000"/>
                  </a:schemeClr>
                </a:solidFill>
              </a:rPr>
              <a:t>á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mol;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43834" y="5059932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hu-HU" dirty="0" smtClean="0">
                <a:solidFill>
                  <a:schemeClr val="accent2">
                    <a:lumMod val="75000"/>
                  </a:schemeClr>
                </a:solidFill>
              </a:rPr>
              <a:t>dob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;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00166" y="2273850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kocka</a:t>
            </a:r>
            <a:r>
              <a:rPr lang="en-US" b="1" i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= 6</a:t>
            </a:r>
            <a:endParaRPr lang="en-US" b="1" i="1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71604" y="2714620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hu-HU" dirty="0" smtClean="0">
                <a:solidFill>
                  <a:schemeClr val="accent2">
                    <a:lumMod val="75000"/>
                  </a:schemeClr>
                </a:solidFill>
              </a:rPr>
              <a:t>l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e</a:t>
            </a:r>
            <a:r>
              <a:rPr lang="hu-HU" dirty="0" smtClean="0">
                <a:solidFill>
                  <a:schemeClr val="accent2">
                    <a:lumMod val="75000"/>
                  </a:schemeClr>
                </a:solidFill>
              </a:rPr>
              <a:t>p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:=lep+6;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571604" y="3131106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sz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:=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sz+lep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;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71604" y="3571876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dobott</a:t>
            </a:r>
            <a:r>
              <a:rPr lang="en-US" dirty="0" smtClean="0"/>
              <a:t>(</a:t>
            </a:r>
            <a:r>
              <a:rPr lang="en-US" b="1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kocka</a:t>
            </a:r>
            <a:r>
              <a:rPr lang="en-US" dirty="0" smtClean="0"/>
              <a:t>);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1472" y="1643050"/>
            <a:ext cx="7429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dobott</a:t>
            </a:r>
            <a:r>
              <a:rPr lang="en-US" dirty="0" smtClean="0"/>
              <a:t>(</a:t>
            </a:r>
            <a:r>
              <a:rPr lang="en-US" b="1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kocka</a:t>
            </a:r>
            <a:r>
              <a:rPr lang="en-US" dirty="0" smtClean="0"/>
              <a:t>); </a:t>
            </a:r>
            <a:r>
              <a:rPr lang="en-US" dirty="0" err="1" smtClean="0"/>
              <a:t>lep</a:t>
            </a:r>
            <a:r>
              <a:rPr lang="en-US" dirty="0" smtClean="0"/>
              <a:t>:=</a:t>
            </a:r>
            <a:r>
              <a:rPr lang="en-US" dirty="0" err="1" smtClean="0"/>
              <a:t>sajatlepesekszama</a:t>
            </a:r>
            <a:r>
              <a:rPr lang="en-US" dirty="0" smtClean="0"/>
              <a:t>; </a:t>
            </a:r>
            <a:r>
              <a:rPr lang="en-US" dirty="0" err="1" smtClean="0"/>
              <a:t>sz</a:t>
            </a:r>
            <a:r>
              <a:rPr lang="en-US" dirty="0" smtClean="0"/>
              <a:t>:=</a:t>
            </a:r>
            <a:r>
              <a:rPr lang="en-US" dirty="0" err="1" smtClean="0"/>
              <a:t>osszlepesekszama</a:t>
            </a:r>
            <a:r>
              <a:rPr lang="en-US" dirty="0" smtClean="0"/>
              <a:t>;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repeatCount="1000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2285992"/>
            <a:ext cx="742955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Amig </a:t>
            </a:r>
            <a:r>
              <a:rPr lang="en-US" dirty="0" smtClean="0"/>
              <a:t>  ______________ </a:t>
            </a:r>
            <a:r>
              <a:rPr lang="hu-HU" dirty="0" smtClean="0"/>
              <a:t>vegezd el</a:t>
            </a:r>
          </a:p>
          <a:p>
            <a:r>
              <a:rPr lang="hu-HU" dirty="0"/>
              <a:t> </a:t>
            </a:r>
            <a:r>
              <a:rPr lang="hu-HU" dirty="0" smtClean="0"/>
              <a:t>      </a:t>
            </a:r>
            <a:r>
              <a:rPr lang="en-US" dirty="0" smtClean="0"/>
              <a:t>            </a:t>
            </a:r>
          </a:p>
          <a:p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                         ____________</a:t>
            </a:r>
          </a:p>
          <a:p>
            <a:endParaRPr lang="en-US" sz="1400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sz="1400" dirty="0" smtClean="0"/>
              <a:t>                        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____________</a:t>
            </a:r>
          </a:p>
          <a:p>
            <a:endParaRPr lang="en-US" sz="1400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sz="1400" dirty="0" smtClean="0"/>
              <a:t>                        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____________</a:t>
            </a:r>
          </a:p>
          <a:p>
            <a:endParaRPr lang="en-US" sz="1400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sz="1400" dirty="0" smtClean="0"/>
              <a:t>            </a:t>
            </a:r>
            <a:r>
              <a:rPr lang="en-US" dirty="0" smtClean="0"/>
              <a:t>(</a:t>
            </a:r>
            <a:r>
              <a:rPr lang="en-US" dirty="0" err="1" smtClean="0"/>
              <a:t>amig</a:t>
            </a:r>
            <a:r>
              <a:rPr lang="en-US" dirty="0" smtClean="0"/>
              <a:t>)</a:t>
            </a:r>
            <a:r>
              <a:rPr lang="en-US" dirty="0" err="1" smtClean="0"/>
              <a:t>vege</a:t>
            </a:r>
            <a:endParaRPr lang="en-US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714348" y="785794"/>
            <a:ext cx="60007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Feladat adatai:</a:t>
            </a:r>
            <a:endParaRPr lang="en-US" sz="6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Freeform 3"/>
          <p:cNvSpPr/>
          <p:nvPr/>
        </p:nvSpPr>
        <p:spPr>
          <a:xfrm>
            <a:off x="2891589" y="1928802"/>
            <a:ext cx="5966691" cy="4680527"/>
          </a:xfrm>
          <a:custGeom>
            <a:avLst/>
            <a:gdLst>
              <a:gd name="connsiteX0" fmla="*/ 2715491 w 5966691"/>
              <a:gd name="connsiteY0" fmla="*/ 1944254 h 4680527"/>
              <a:gd name="connsiteX1" fmla="*/ 3241964 w 5966691"/>
              <a:gd name="connsiteY1" fmla="*/ 2387599 h 4680527"/>
              <a:gd name="connsiteX2" fmla="*/ 3657600 w 5966691"/>
              <a:gd name="connsiteY2" fmla="*/ 1750290 h 4680527"/>
              <a:gd name="connsiteX3" fmla="*/ 3311236 w 5966691"/>
              <a:gd name="connsiteY3" fmla="*/ 1334654 h 4680527"/>
              <a:gd name="connsiteX4" fmla="*/ 2341418 w 5966691"/>
              <a:gd name="connsiteY4" fmla="*/ 1265381 h 4680527"/>
              <a:gd name="connsiteX5" fmla="*/ 1981200 w 5966691"/>
              <a:gd name="connsiteY5" fmla="*/ 1930399 h 4680527"/>
              <a:gd name="connsiteX6" fmla="*/ 2078182 w 5966691"/>
              <a:gd name="connsiteY6" fmla="*/ 2803236 h 4680527"/>
              <a:gd name="connsiteX7" fmla="*/ 3269673 w 5966691"/>
              <a:gd name="connsiteY7" fmla="*/ 3232727 h 4680527"/>
              <a:gd name="connsiteX8" fmla="*/ 4100945 w 5966691"/>
              <a:gd name="connsiteY8" fmla="*/ 2429163 h 4680527"/>
              <a:gd name="connsiteX9" fmla="*/ 3976254 w 5966691"/>
              <a:gd name="connsiteY9" fmla="*/ 1182254 h 4680527"/>
              <a:gd name="connsiteX10" fmla="*/ 2493818 w 5966691"/>
              <a:gd name="connsiteY10" fmla="*/ 600363 h 4680527"/>
              <a:gd name="connsiteX11" fmla="*/ 1246909 w 5966691"/>
              <a:gd name="connsiteY11" fmla="*/ 1556327 h 4680527"/>
              <a:gd name="connsiteX12" fmla="*/ 1357745 w 5966691"/>
              <a:gd name="connsiteY12" fmla="*/ 2997199 h 4680527"/>
              <a:gd name="connsiteX13" fmla="*/ 3297382 w 5966691"/>
              <a:gd name="connsiteY13" fmla="*/ 3953163 h 4680527"/>
              <a:gd name="connsiteX14" fmla="*/ 5001491 w 5966691"/>
              <a:gd name="connsiteY14" fmla="*/ 2082799 h 4680527"/>
              <a:gd name="connsiteX15" fmla="*/ 3893127 w 5966691"/>
              <a:gd name="connsiteY15" fmla="*/ 281709 h 4680527"/>
              <a:gd name="connsiteX16" fmla="*/ 1260764 w 5966691"/>
              <a:gd name="connsiteY16" fmla="*/ 392545 h 4680527"/>
              <a:gd name="connsiteX17" fmla="*/ 138545 w 5966691"/>
              <a:gd name="connsiteY17" fmla="*/ 2595418 h 4680527"/>
              <a:gd name="connsiteX18" fmla="*/ 2092036 w 5966691"/>
              <a:gd name="connsiteY18" fmla="*/ 4535054 h 4680527"/>
              <a:gd name="connsiteX19" fmla="*/ 5444836 w 5966691"/>
              <a:gd name="connsiteY19" fmla="*/ 3468254 h 4680527"/>
              <a:gd name="connsiteX20" fmla="*/ 5223164 w 5966691"/>
              <a:gd name="connsiteY20" fmla="*/ 184727 h 4680527"/>
              <a:gd name="connsiteX21" fmla="*/ 5223164 w 5966691"/>
              <a:gd name="connsiteY21" fmla="*/ 184727 h 4680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966691" h="4680527">
                <a:moveTo>
                  <a:pt x="2715491" y="1944254"/>
                </a:moveTo>
                <a:cubicBezTo>
                  <a:pt x="2900218" y="2182090"/>
                  <a:pt x="3084946" y="2419926"/>
                  <a:pt x="3241964" y="2387599"/>
                </a:cubicBezTo>
                <a:cubicBezTo>
                  <a:pt x="3398982" y="2355272"/>
                  <a:pt x="3646055" y="1925781"/>
                  <a:pt x="3657600" y="1750290"/>
                </a:cubicBezTo>
                <a:cubicBezTo>
                  <a:pt x="3669145" y="1574799"/>
                  <a:pt x="3530600" y="1415472"/>
                  <a:pt x="3311236" y="1334654"/>
                </a:cubicBezTo>
                <a:cubicBezTo>
                  <a:pt x="3091872" y="1253836"/>
                  <a:pt x="2563091" y="1166090"/>
                  <a:pt x="2341418" y="1265381"/>
                </a:cubicBezTo>
                <a:cubicBezTo>
                  <a:pt x="2119745" y="1364672"/>
                  <a:pt x="2025073" y="1674090"/>
                  <a:pt x="1981200" y="1930399"/>
                </a:cubicBezTo>
                <a:cubicBezTo>
                  <a:pt x="1937327" y="2186708"/>
                  <a:pt x="1863436" y="2586181"/>
                  <a:pt x="2078182" y="2803236"/>
                </a:cubicBezTo>
                <a:cubicBezTo>
                  <a:pt x="2292928" y="3020291"/>
                  <a:pt x="2932546" y="3295072"/>
                  <a:pt x="3269673" y="3232727"/>
                </a:cubicBezTo>
                <a:cubicBezTo>
                  <a:pt x="3606800" y="3170382"/>
                  <a:pt x="3983181" y="2770909"/>
                  <a:pt x="4100945" y="2429163"/>
                </a:cubicBezTo>
                <a:cubicBezTo>
                  <a:pt x="4218709" y="2087417"/>
                  <a:pt x="4244108" y="1487054"/>
                  <a:pt x="3976254" y="1182254"/>
                </a:cubicBezTo>
                <a:cubicBezTo>
                  <a:pt x="3708400" y="877454"/>
                  <a:pt x="2948709" y="538018"/>
                  <a:pt x="2493818" y="600363"/>
                </a:cubicBezTo>
                <a:cubicBezTo>
                  <a:pt x="2038927" y="662709"/>
                  <a:pt x="1436254" y="1156855"/>
                  <a:pt x="1246909" y="1556327"/>
                </a:cubicBezTo>
                <a:cubicBezTo>
                  <a:pt x="1057564" y="1955799"/>
                  <a:pt x="1016000" y="2597726"/>
                  <a:pt x="1357745" y="2997199"/>
                </a:cubicBezTo>
                <a:cubicBezTo>
                  <a:pt x="1699490" y="3396672"/>
                  <a:pt x="2690091" y="4105563"/>
                  <a:pt x="3297382" y="3953163"/>
                </a:cubicBezTo>
                <a:cubicBezTo>
                  <a:pt x="3904673" y="3800763"/>
                  <a:pt x="4902200" y="2694708"/>
                  <a:pt x="5001491" y="2082799"/>
                </a:cubicBezTo>
                <a:cubicBezTo>
                  <a:pt x="5100782" y="1470890"/>
                  <a:pt x="4516582" y="563418"/>
                  <a:pt x="3893127" y="281709"/>
                </a:cubicBezTo>
                <a:cubicBezTo>
                  <a:pt x="3269672" y="0"/>
                  <a:pt x="1886528" y="6927"/>
                  <a:pt x="1260764" y="392545"/>
                </a:cubicBezTo>
                <a:cubicBezTo>
                  <a:pt x="635000" y="778163"/>
                  <a:pt x="0" y="1905000"/>
                  <a:pt x="138545" y="2595418"/>
                </a:cubicBezTo>
                <a:cubicBezTo>
                  <a:pt x="277090" y="3285836"/>
                  <a:pt x="1207654" y="4389581"/>
                  <a:pt x="2092036" y="4535054"/>
                </a:cubicBezTo>
                <a:cubicBezTo>
                  <a:pt x="2976418" y="4680527"/>
                  <a:pt x="4922981" y="4193308"/>
                  <a:pt x="5444836" y="3468254"/>
                </a:cubicBezTo>
                <a:cubicBezTo>
                  <a:pt x="5966691" y="2743200"/>
                  <a:pt x="5223164" y="184727"/>
                  <a:pt x="5223164" y="184727"/>
                </a:cubicBezTo>
                <a:lnTo>
                  <a:pt x="5223164" y="184727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000628" y="3571876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b="1" i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6-ost dobott?</a:t>
            </a:r>
            <a:endParaRPr lang="en-US" b="1" i="1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15074" y="3988362"/>
            <a:ext cx="928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hu-HU" dirty="0" smtClean="0">
                <a:solidFill>
                  <a:schemeClr val="accent2">
                    <a:lumMod val="75000"/>
                  </a:schemeClr>
                </a:solidFill>
              </a:rPr>
              <a:t>lép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;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858016" y="4068553"/>
            <a:ext cx="9286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sz</a:t>
            </a:r>
            <a:r>
              <a:rPr lang="hu-HU" dirty="0" smtClean="0">
                <a:solidFill>
                  <a:schemeClr val="accent2">
                    <a:lumMod val="75000"/>
                  </a:schemeClr>
                </a:solidFill>
              </a:rPr>
              <a:t>á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mol;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43834" y="5059932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hu-HU" dirty="0" smtClean="0">
                <a:solidFill>
                  <a:schemeClr val="accent2">
                    <a:lumMod val="75000"/>
                  </a:schemeClr>
                </a:solidFill>
              </a:rPr>
              <a:t>dob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;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00166" y="2273850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kocka</a:t>
            </a:r>
            <a:r>
              <a:rPr lang="en-US" b="1" i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= 6</a:t>
            </a:r>
            <a:endParaRPr lang="en-US" b="1" i="1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71604" y="2714620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hu-HU" dirty="0" smtClean="0">
                <a:solidFill>
                  <a:schemeClr val="accent2">
                    <a:lumMod val="75000"/>
                  </a:schemeClr>
                </a:solidFill>
              </a:rPr>
              <a:t>l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e</a:t>
            </a:r>
            <a:r>
              <a:rPr lang="hu-HU" dirty="0" smtClean="0">
                <a:solidFill>
                  <a:schemeClr val="accent2">
                    <a:lumMod val="75000"/>
                  </a:schemeClr>
                </a:solidFill>
              </a:rPr>
              <a:t>p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:=lep+6;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571604" y="3131106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sz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:=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sz+lep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;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71604" y="3571876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dobott</a:t>
            </a:r>
            <a:r>
              <a:rPr lang="en-US" dirty="0" smtClean="0"/>
              <a:t>(</a:t>
            </a:r>
            <a:r>
              <a:rPr lang="en-US" b="1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kocka</a:t>
            </a:r>
            <a:r>
              <a:rPr lang="en-US" dirty="0" smtClean="0"/>
              <a:t>);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1472" y="1643050"/>
            <a:ext cx="7429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dobott</a:t>
            </a:r>
            <a:r>
              <a:rPr lang="en-US" dirty="0" smtClean="0"/>
              <a:t>(</a:t>
            </a:r>
            <a:r>
              <a:rPr lang="en-US" b="1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kocka</a:t>
            </a:r>
            <a:r>
              <a:rPr lang="en-US" dirty="0" smtClean="0"/>
              <a:t>); </a:t>
            </a:r>
            <a:r>
              <a:rPr lang="en-US" dirty="0" err="1" smtClean="0"/>
              <a:t>lep</a:t>
            </a:r>
            <a:r>
              <a:rPr lang="en-US" dirty="0" smtClean="0"/>
              <a:t>:=</a:t>
            </a:r>
            <a:r>
              <a:rPr lang="hu-HU" dirty="0" smtClean="0">
                <a:solidFill>
                  <a:srgbClr val="FFFF00"/>
                </a:solidFill>
              </a:rPr>
              <a:t>0</a:t>
            </a:r>
            <a:r>
              <a:rPr lang="en-US" dirty="0" smtClean="0"/>
              <a:t>; </a:t>
            </a:r>
            <a:r>
              <a:rPr lang="en-US" dirty="0" err="1" smtClean="0"/>
              <a:t>sz</a:t>
            </a:r>
            <a:r>
              <a:rPr lang="en-US" dirty="0" smtClean="0"/>
              <a:t>:=</a:t>
            </a:r>
            <a:r>
              <a:rPr lang="hu-HU" dirty="0" smtClean="0">
                <a:solidFill>
                  <a:srgbClr val="FFFF00"/>
                </a:solidFill>
              </a:rPr>
              <a:t>0</a:t>
            </a:r>
            <a:r>
              <a:rPr lang="en-US" dirty="0" smtClean="0"/>
              <a:t>;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571472" y="285728"/>
            <a:ext cx="8358246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1. Mi van akkor ha már az első dobás a 6-os számot eredményezi?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repeatCount="1000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2285992"/>
            <a:ext cx="742955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Amig </a:t>
            </a:r>
            <a:r>
              <a:rPr lang="en-US" dirty="0" smtClean="0"/>
              <a:t>  ______________ </a:t>
            </a:r>
            <a:r>
              <a:rPr lang="hu-HU" dirty="0" smtClean="0"/>
              <a:t>vegezd el</a:t>
            </a:r>
          </a:p>
          <a:p>
            <a:r>
              <a:rPr lang="hu-HU" dirty="0"/>
              <a:t> </a:t>
            </a:r>
            <a:r>
              <a:rPr lang="hu-HU" dirty="0" smtClean="0"/>
              <a:t>      </a:t>
            </a:r>
            <a:r>
              <a:rPr lang="en-US" dirty="0" smtClean="0"/>
              <a:t>            </a:t>
            </a:r>
          </a:p>
          <a:p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                         ____________</a:t>
            </a:r>
          </a:p>
          <a:p>
            <a:endParaRPr lang="en-US" sz="1400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sz="1400" dirty="0" smtClean="0"/>
              <a:t>                        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____________</a:t>
            </a:r>
          </a:p>
          <a:p>
            <a:endParaRPr lang="en-US" sz="1400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sz="1400" dirty="0" smtClean="0"/>
              <a:t>                        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____________</a:t>
            </a:r>
          </a:p>
          <a:p>
            <a:endParaRPr lang="en-US" sz="1400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sz="1400" dirty="0" smtClean="0"/>
              <a:t>            </a:t>
            </a:r>
            <a:r>
              <a:rPr lang="en-US" dirty="0" smtClean="0"/>
              <a:t>(</a:t>
            </a:r>
            <a:r>
              <a:rPr lang="en-US" dirty="0" err="1" smtClean="0"/>
              <a:t>amig</a:t>
            </a:r>
            <a:r>
              <a:rPr lang="en-US" dirty="0" smtClean="0"/>
              <a:t>)</a:t>
            </a:r>
            <a:r>
              <a:rPr lang="en-US" dirty="0" err="1" smtClean="0"/>
              <a:t>vege</a:t>
            </a:r>
            <a:endParaRPr lang="en-US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714348" y="785794"/>
            <a:ext cx="60007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Feladat adatai:</a:t>
            </a:r>
            <a:endParaRPr lang="en-US" sz="6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2891589" y="1928802"/>
            <a:ext cx="5966691" cy="4680527"/>
            <a:chOff x="2891589" y="1928802"/>
            <a:chExt cx="5966691" cy="4680527"/>
          </a:xfrm>
        </p:grpSpPr>
        <p:sp>
          <p:nvSpPr>
            <p:cNvPr id="4" name="Freeform 3"/>
            <p:cNvSpPr/>
            <p:nvPr/>
          </p:nvSpPr>
          <p:spPr>
            <a:xfrm>
              <a:off x="2891589" y="1928802"/>
              <a:ext cx="5966691" cy="4680527"/>
            </a:xfrm>
            <a:custGeom>
              <a:avLst/>
              <a:gdLst>
                <a:gd name="connsiteX0" fmla="*/ 2715491 w 5966691"/>
                <a:gd name="connsiteY0" fmla="*/ 1944254 h 4680527"/>
                <a:gd name="connsiteX1" fmla="*/ 3241964 w 5966691"/>
                <a:gd name="connsiteY1" fmla="*/ 2387599 h 4680527"/>
                <a:gd name="connsiteX2" fmla="*/ 3657600 w 5966691"/>
                <a:gd name="connsiteY2" fmla="*/ 1750290 h 4680527"/>
                <a:gd name="connsiteX3" fmla="*/ 3311236 w 5966691"/>
                <a:gd name="connsiteY3" fmla="*/ 1334654 h 4680527"/>
                <a:gd name="connsiteX4" fmla="*/ 2341418 w 5966691"/>
                <a:gd name="connsiteY4" fmla="*/ 1265381 h 4680527"/>
                <a:gd name="connsiteX5" fmla="*/ 1981200 w 5966691"/>
                <a:gd name="connsiteY5" fmla="*/ 1930399 h 4680527"/>
                <a:gd name="connsiteX6" fmla="*/ 2078182 w 5966691"/>
                <a:gd name="connsiteY6" fmla="*/ 2803236 h 4680527"/>
                <a:gd name="connsiteX7" fmla="*/ 3269673 w 5966691"/>
                <a:gd name="connsiteY7" fmla="*/ 3232727 h 4680527"/>
                <a:gd name="connsiteX8" fmla="*/ 4100945 w 5966691"/>
                <a:gd name="connsiteY8" fmla="*/ 2429163 h 4680527"/>
                <a:gd name="connsiteX9" fmla="*/ 3976254 w 5966691"/>
                <a:gd name="connsiteY9" fmla="*/ 1182254 h 4680527"/>
                <a:gd name="connsiteX10" fmla="*/ 2493818 w 5966691"/>
                <a:gd name="connsiteY10" fmla="*/ 600363 h 4680527"/>
                <a:gd name="connsiteX11" fmla="*/ 1246909 w 5966691"/>
                <a:gd name="connsiteY11" fmla="*/ 1556327 h 4680527"/>
                <a:gd name="connsiteX12" fmla="*/ 1357745 w 5966691"/>
                <a:gd name="connsiteY12" fmla="*/ 2997199 h 4680527"/>
                <a:gd name="connsiteX13" fmla="*/ 3297382 w 5966691"/>
                <a:gd name="connsiteY13" fmla="*/ 3953163 h 4680527"/>
                <a:gd name="connsiteX14" fmla="*/ 5001491 w 5966691"/>
                <a:gd name="connsiteY14" fmla="*/ 2082799 h 4680527"/>
                <a:gd name="connsiteX15" fmla="*/ 3893127 w 5966691"/>
                <a:gd name="connsiteY15" fmla="*/ 281709 h 4680527"/>
                <a:gd name="connsiteX16" fmla="*/ 1260764 w 5966691"/>
                <a:gd name="connsiteY16" fmla="*/ 392545 h 4680527"/>
                <a:gd name="connsiteX17" fmla="*/ 138545 w 5966691"/>
                <a:gd name="connsiteY17" fmla="*/ 2595418 h 4680527"/>
                <a:gd name="connsiteX18" fmla="*/ 2092036 w 5966691"/>
                <a:gd name="connsiteY18" fmla="*/ 4535054 h 4680527"/>
                <a:gd name="connsiteX19" fmla="*/ 5444836 w 5966691"/>
                <a:gd name="connsiteY19" fmla="*/ 3468254 h 4680527"/>
                <a:gd name="connsiteX20" fmla="*/ 5223164 w 5966691"/>
                <a:gd name="connsiteY20" fmla="*/ 184727 h 4680527"/>
                <a:gd name="connsiteX21" fmla="*/ 5223164 w 5966691"/>
                <a:gd name="connsiteY21" fmla="*/ 184727 h 4680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966691" h="4680527">
                  <a:moveTo>
                    <a:pt x="2715491" y="1944254"/>
                  </a:moveTo>
                  <a:cubicBezTo>
                    <a:pt x="2900218" y="2182090"/>
                    <a:pt x="3084946" y="2419926"/>
                    <a:pt x="3241964" y="2387599"/>
                  </a:cubicBezTo>
                  <a:cubicBezTo>
                    <a:pt x="3398982" y="2355272"/>
                    <a:pt x="3646055" y="1925781"/>
                    <a:pt x="3657600" y="1750290"/>
                  </a:cubicBezTo>
                  <a:cubicBezTo>
                    <a:pt x="3669145" y="1574799"/>
                    <a:pt x="3530600" y="1415472"/>
                    <a:pt x="3311236" y="1334654"/>
                  </a:cubicBezTo>
                  <a:cubicBezTo>
                    <a:pt x="3091872" y="1253836"/>
                    <a:pt x="2563091" y="1166090"/>
                    <a:pt x="2341418" y="1265381"/>
                  </a:cubicBezTo>
                  <a:cubicBezTo>
                    <a:pt x="2119745" y="1364672"/>
                    <a:pt x="2025073" y="1674090"/>
                    <a:pt x="1981200" y="1930399"/>
                  </a:cubicBezTo>
                  <a:cubicBezTo>
                    <a:pt x="1937327" y="2186708"/>
                    <a:pt x="1863436" y="2586181"/>
                    <a:pt x="2078182" y="2803236"/>
                  </a:cubicBezTo>
                  <a:cubicBezTo>
                    <a:pt x="2292928" y="3020291"/>
                    <a:pt x="2932546" y="3295072"/>
                    <a:pt x="3269673" y="3232727"/>
                  </a:cubicBezTo>
                  <a:cubicBezTo>
                    <a:pt x="3606800" y="3170382"/>
                    <a:pt x="3983181" y="2770909"/>
                    <a:pt x="4100945" y="2429163"/>
                  </a:cubicBezTo>
                  <a:cubicBezTo>
                    <a:pt x="4218709" y="2087417"/>
                    <a:pt x="4244108" y="1487054"/>
                    <a:pt x="3976254" y="1182254"/>
                  </a:cubicBezTo>
                  <a:cubicBezTo>
                    <a:pt x="3708400" y="877454"/>
                    <a:pt x="2948709" y="538018"/>
                    <a:pt x="2493818" y="600363"/>
                  </a:cubicBezTo>
                  <a:cubicBezTo>
                    <a:pt x="2038927" y="662709"/>
                    <a:pt x="1436254" y="1156855"/>
                    <a:pt x="1246909" y="1556327"/>
                  </a:cubicBezTo>
                  <a:cubicBezTo>
                    <a:pt x="1057564" y="1955799"/>
                    <a:pt x="1016000" y="2597726"/>
                    <a:pt x="1357745" y="2997199"/>
                  </a:cubicBezTo>
                  <a:cubicBezTo>
                    <a:pt x="1699490" y="3396672"/>
                    <a:pt x="2690091" y="4105563"/>
                    <a:pt x="3297382" y="3953163"/>
                  </a:cubicBezTo>
                  <a:cubicBezTo>
                    <a:pt x="3904673" y="3800763"/>
                    <a:pt x="4902200" y="2694708"/>
                    <a:pt x="5001491" y="2082799"/>
                  </a:cubicBezTo>
                  <a:cubicBezTo>
                    <a:pt x="5100782" y="1470890"/>
                    <a:pt x="4516582" y="563418"/>
                    <a:pt x="3893127" y="281709"/>
                  </a:cubicBezTo>
                  <a:cubicBezTo>
                    <a:pt x="3269672" y="0"/>
                    <a:pt x="1886528" y="6927"/>
                    <a:pt x="1260764" y="392545"/>
                  </a:cubicBezTo>
                  <a:cubicBezTo>
                    <a:pt x="635000" y="778163"/>
                    <a:pt x="0" y="1905000"/>
                    <a:pt x="138545" y="2595418"/>
                  </a:cubicBezTo>
                  <a:cubicBezTo>
                    <a:pt x="277090" y="3285836"/>
                    <a:pt x="1207654" y="4389581"/>
                    <a:pt x="2092036" y="4535054"/>
                  </a:cubicBezTo>
                  <a:cubicBezTo>
                    <a:pt x="2976418" y="4680527"/>
                    <a:pt x="4922981" y="4193308"/>
                    <a:pt x="5444836" y="3468254"/>
                  </a:cubicBezTo>
                  <a:cubicBezTo>
                    <a:pt x="5966691" y="2743200"/>
                    <a:pt x="5223164" y="184727"/>
                    <a:pt x="5223164" y="184727"/>
                  </a:cubicBezTo>
                  <a:lnTo>
                    <a:pt x="5223164" y="184727"/>
                  </a:ln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000628" y="3571876"/>
              <a:ext cx="17145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hu-HU" b="1" i="1" dirty="0" smtClean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6-ost dobott?</a:t>
              </a:r>
              <a:endParaRPr lang="en-US" b="1" i="1" dirty="0"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6215074" y="3988362"/>
              <a:ext cx="9286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 </a:t>
              </a:r>
              <a:r>
                <a:rPr lang="hu-HU" dirty="0" smtClean="0">
                  <a:solidFill>
                    <a:schemeClr val="accent2">
                      <a:lumMod val="75000"/>
                    </a:schemeClr>
                  </a:solidFill>
                </a:rPr>
                <a:t>lép</a:t>
              </a:r>
              <a:r>
                <a:rPr lang="en-US" dirty="0" smtClean="0">
                  <a:solidFill>
                    <a:schemeClr val="accent2">
                      <a:lumMod val="75000"/>
                    </a:schemeClr>
                  </a:solidFill>
                </a:rPr>
                <a:t>;</a:t>
              </a:r>
              <a:endParaRPr lang="en-US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6858016" y="4068553"/>
              <a:ext cx="92869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 </a:t>
              </a:r>
              <a:r>
                <a:rPr lang="en-US" dirty="0" err="1" smtClean="0">
                  <a:solidFill>
                    <a:schemeClr val="accent2">
                      <a:lumMod val="75000"/>
                    </a:schemeClr>
                  </a:solidFill>
                </a:rPr>
                <a:t>sz</a:t>
              </a:r>
              <a:r>
                <a:rPr lang="hu-HU" dirty="0" smtClean="0">
                  <a:solidFill>
                    <a:schemeClr val="accent2">
                      <a:lumMod val="75000"/>
                    </a:schemeClr>
                  </a:solidFill>
                </a:rPr>
                <a:t>á</a:t>
              </a:r>
              <a:r>
                <a:rPr lang="en-US" dirty="0" smtClean="0">
                  <a:solidFill>
                    <a:schemeClr val="accent2">
                      <a:lumMod val="75000"/>
                    </a:schemeClr>
                  </a:solidFill>
                </a:rPr>
                <a:t>mol;</a:t>
              </a:r>
              <a:endParaRPr lang="en-US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643834" y="5059932"/>
              <a:ext cx="10715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 </a:t>
              </a:r>
              <a:r>
                <a:rPr lang="hu-HU" dirty="0" smtClean="0">
                  <a:solidFill>
                    <a:schemeClr val="accent2">
                      <a:lumMod val="75000"/>
                    </a:schemeClr>
                  </a:solidFill>
                </a:rPr>
                <a:t>dob</a:t>
              </a:r>
              <a:r>
                <a:rPr lang="en-US" dirty="0" smtClean="0">
                  <a:solidFill>
                    <a:schemeClr val="accent2">
                      <a:lumMod val="75000"/>
                    </a:schemeClr>
                  </a:solidFill>
                </a:rPr>
                <a:t>;</a:t>
              </a:r>
              <a:endParaRPr lang="en-US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1500166" y="2273850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kocka</a:t>
            </a:r>
            <a:r>
              <a:rPr lang="en-US" b="1" i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= 6</a:t>
            </a:r>
            <a:endParaRPr lang="en-US" b="1" i="1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71604" y="2773916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hu-HU" dirty="0" smtClean="0">
                <a:solidFill>
                  <a:srgbClr val="FF0000"/>
                </a:solidFill>
              </a:rPr>
              <a:t>l</a:t>
            </a:r>
            <a:r>
              <a:rPr lang="en-US" dirty="0" smtClean="0">
                <a:solidFill>
                  <a:srgbClr val="FF0000"/>
                </a:solidFill>
              </a:rPr>
              <a:t>e</a:t>
            </a:r>
            <a:r>
              <a:rPr lang="hu-HU" dirty="0" smtClean="0">
                <a:solidFill>
                  <a:srgbClr val="FF0000"/>
                </a:solidFill>
              </a:rPr>
              <a:t>p</a:t>
            </a:r>
            <a:r>
              <a:rPr lang="en-US" dirty="0" smtClean="0">
                <a:solidFill>
                  <a:srgbClr val="FF0000"/>
                </a:solidFill>
              </a:rPr>
              <a:t>1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:=</a:t>
            </a:r>
            <a:r>
              <a:rPr lang="en-US" dirty="0" smtClean="0">
                <a:solidFill>
                  <a:srgbClr val="FF0000"/>
                </a:solidFill>
              </a:rPr>
              <a:t>lep1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+6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;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571604" y="3131106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sz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:=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sz+</a:t>
            </a:r>
            <a:r>
              <a:rPr lang="en-US" dirty="0" smtClean="0">
                <a:solidFill>
                  <a:srgbClr val="FF0000"/>
                </a:solidFill>
              </a:rPr>
              <a:t>lep1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;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43042" y="3357562"/>
            <a:ext cx="1857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dobott</a:t>
            </a:r>
            <a:r>
              <a:rPr lang="en-US" sz="3600" b="1" dirty="0" smtClean="0">
                <a:solidFill>
                  <a:schemeClr val="accent3"/>
                </a:solidFill>
              </a:rPr>
              <a:t>1</a:t>
            </a:r>
            <a:r>
              <a:rPr lang="en-US" dirty="0" smtClean="0"/>
              <a:t>(</a:t>
            </a:r>
            <a:r>
              <a:rPr lang="en-US" b="1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kocka</a:t>
            </a:r>
            <a:r>
              <a:rPr lang="en-US" dirty="0" smtClean="0"/>
              <a:t>);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1472" y="1643050"/>
            <a:ext cx="7429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dobott</a:t>
            </a:r>
            <a:r>
              <a:rPr lang="en-US" sz="3600" b="1" dirty="0" smtClean="0">
                <a:solidFill>
                  <a:schemeClr val="accent3"/>
                </a:solidFill>
              </a:rPr>
              <a:t>1</a:t>
            </a:r>
            <a:r>
              <a:rPr lang="en-US" dirty="0" smtClean="0"/>
              <a:t>(</a:t>
            </a:r>
            <a:r>
              <a:rPr lang="en-US" b="1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kocka</a:t>
            </a:r>
            <a:r>
              <a:rPr lang="en-US" dirty="0" smtClean="0"/>
              <a:t>); </a:t>
            </a:r>
            <a:r>
              <a:rPr lang="en-US" dirty="0" smtClean="0">
                <a:solidFill>
                  <a:srgbClr val="FF0000"/>
                </a:solidFill>
              </a:rPr>
              <a:t>lep1</a:t>
            </a:r>
            <a:r>
              <a:rPr lang="en-US" dirty="0" smtClean="0"/>
              <a:t>:=</a:t>
            </a:r>
            <a:r>
              <a:rPr lang="hu-HU" dirty="0" smtClean="0">
                <a:solidFill>
                  <a:srgbClr val="FFFF00"/>
                </a:solidFill>
              </a:rPr>
              <a:t>0</a:t>
            </a:r>
            <a:r>
              <a:rPr lang="en-US" dirty="0" smtClean="0"/>
              <a:t>; </a:t>
            </a:r>
            <a:r>
              <a:rPr lang="en-US" dirty="0" err="1" smtClean="0"/>
              <a:t>sz</a:t>
            </a:r>
            <a:r>
              <a:rPr lang="en-US" dirty="0" smtClean="0"/>
              <a:t>:=</a:t>
            </a:r>
            <a:r>
              <a:rPr lang="hu-HU" dirty="0" smtClean="0">
                <a:solidFill>
                  <a:srgbClr val="FFFF00"/>
                </a:solidFill>
              </a:rPr>
              <a:t>0</a:t>
            </a:r>
            <a:r>
              <a:rPr lang="en-US" dirty="0" smtClean="0"/>
              <a:t>;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571472" y="285728"/>
            <a:ext cx="8358246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2. Lesz-e olyan alkalom, amikor soha nem dob 6-ost?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5857884" y="1071546"/>
            <a:ext cx="2428892" cy="15001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IGEN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4348" y="785794"/>
            <a:ext cx="60007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Feladat adatai:</a:t>
            </a:r>
            <a:endParaRPr lang="en-US" sz="6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628" y="3571876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Nem</a:t>
            </a:r>
            <a:r>
              <a:rPr lang="en-US" b="1" i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hu-HU" b="1" i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6-ost </a:t>
            </a:r>
            <a:r>
              <a:rPr lang="hu-HU" b="1" i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dobott?</a:t>
            </a:r>
            <a:endParaRPr lang="en-US" b="1" i="1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15074" y="3988362"/>
            <a:ext cx="928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hu-HU" dirty="0" smtClean="0">
                <a:solidFill>
                  <a:schemeClr val="accent2">
                    <a:lumMod val="75000"/>
                  </a:schemeClr>
                </a:solidFill>
              </a:rPr>
              <a:t>lép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;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858016" y="4068553"/>
            <a:ext cx="9286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sz</a:t>
            </a:r>
            <a:r>
              <a:rPr lang="hu-HU" dirty="0" smtClean="0">
                <a:solidFill>
                  <a:schemeClr val="accent2">
                    <a:lumMod val="75000"/>
                  </a:schemeClr>
                </a:solidFill>
              </a:rPr>
              <a:t>á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mol;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43834" y="5059932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hu-HU" dirty="0" smtClean="0">
                <a:solidFill>
                  <a:schemeClr val="accent2">
                    <a:lumMod val="75000"/>
                  </a:schemeClr>
                </a:solidFill>
              </a:rPr>
              <a:t>dob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;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71604" y="2773916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hu-HU" dirty="0" smtClean="0">
                <a:solidFill>
                  <a:srgbClr val="FF0000"/>
                </a:solidFill>
              </a:rPr>
              <a:t>l</a:t>
            </a:r>
            <a:r>
              <a:rPr lang="en-US" dirty="0" smtClean="0">
                <a:solidFill>
                  <a:srgbClr val="FF0000"/>
                </a:solidFill>
              </a:rPr>
              <a:t>e</a:t>
            </a:r>
            <a:r>
              <a:rPr lang="hu-HU" dirty="0" smtClean="0">
                <a:solidFill>
                  <a:srgbClr val="FF0000"/>
                </a:solidFill>
              </a:rPr>
              <a:t>p</a:t>
            </a:r>
            <a:r>
              <a:rPr lang="en-US" dirty="0" smtClean="0">
                <a:solidFill>
                  <a:srgbClr val="FF0000"/>
                </a:solidFill>
              </a:rPr>
              <a:t>1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:=</a:t>
            </a:r>
            <a:r>
              <a:rPr lang="en-US" dirty="0" smtClean="0">
                <a:solidFill>
                  <a:srgbClr val="FF0000"/>
                </a:solidFill>
              </a:rPr>
              <a:t>lep1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+6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;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571604" y="3131106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sz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:=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sz+</a:t>
            </a:r>
            <a:r>
              <a:rPr lang="en-US" dirty="0" smtClean="0">
                <a:solidFill>
                  <a:srgbClr val="FF0000"/>
                </a:solidFill>
              </a:rPr>
              <a:t>lep1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;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43042" y="3357562"/>
            <a:ext cx="1857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dobott</a:t>
            </a:r>
            <a:r>
              <a:rPr lang="en-US" sz="3600" b="1" dirty="0" smtClean="0">
                <a:solidFill>
                  <a:schemeClr val="accent3"/>
                </a:solidFill>
              </a:rPr>
              <a:t>2</a:t>
            </a:r>
            <a:r>
              <a:rPr lang="en-US" dirty="0" smtClean="0"/>
              <a:t>(</a:t>
            </a:r>
            <a:r>
              <a:rPr lang="en-US" b="1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kocka</a:t>
            </a:r>
            <a:r>
              <a:rPr lang="en-US" dirty="0" smtClean="0"/>
              <a:t>);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1472" y="1643050"/>
            <a:ext cx="7429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dobott</a:t>
            </a:r>
            <a:r>
              <a:rPr lang="en-US" sz="3600" b="1" dirty="0" smtClean="0">
                <a:solidFill>
                  <a:schemeClr val="accent3"/>
                </a:solidFill>
              </a:rPr>
              <a:t>1</a:t>
            </a:r>
            <a:r>
              <a:rPr lang="en-US" dirty="0" smtClean="0"/>
              <a:t>(</a:t>
            </a:r>
            <a:r>
              <a:rPr lang="en-US" b="1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kocka</a:t>
            </a:r>
            <a:r>
              <a:rPr lang="en-US" dirty="0" smtClean="0"/>
              <a:t>); </a:t>
            </a:r>
            <a:r>
              <a:rPr lang="en-US" dirty="0" smtClean="0">
                <a:solidFill>
                  <a:srgbClr val="FF0000"/>
                </a:solidFill>
              </a:rPr>
              <a:t>lep1</a:t>
            </a:r>
            <a:r>
              <a:rPr lang="en-US" dirty="0" smtClean="0"/>
              <a:t>:=</a:t>
            </a:r>
            <a:r>
              <a:rPr lang="hu-HU" dirty="0" smtClean="0">
                <a:solidFill>
                  <a:srgbClr val="FFFF00"/>
                </a:solidFill>
              </a:rPr>
              <a:t>0</a:t>
            </a:r>
            <a:r>
              <a:rPr lang="en-US" dirty="0" smtClean="0"/>
              <a:t>; </a:t>
            </a:r>
            <a:r>
              <a:rPr lang="en-US" dirty="0" err="1" smtClean="0"/>
              <a:t>sz</a:t>
            </a:r>
            <a:r>
              <a:rPr lang="en-US" dirty="0" smtClean="0"/>
              <a:t>:=</a:t>
            </a:r>
            <a:r>
              <a:rPr lang="hu-HU" dirty="0" smtClean="0">
                <a:solidFill>
                  <a:srgbClr val="FFFF00"/>
                </a:solidFill>
              </a:rPr>
              <a:t>0</a:t>
            </a:r>
            <a:r>
              <a:rPr lang="en-US" dirty="0" smtClean="0"/>
              <a:t>;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571472" y="285728"/>
            <a:ext cx="8358246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2. Lesz-e olyan alkalom, amikor soha nem dob 6-ost?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5857884" y="1071546"/>
            <a:ext cx="2428892" cy="15001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IGEN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42910" y="2284579"/>
            <a:ext cx="742955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ha </a:t>
            </a:r>
            <a:r>
              <a:rPr lang="en-US" dirty="0" smtClean="0"/>
              <a:t>  _____________ </a:t>
            </a:r>
            <a:r>
              <a:rPr lang="hu-HU" dirty="0" smtClean="0"/>
              <a:t>akkor</a:t>
            </a:r>
          </a:p>
          <a:p>
            <a:r>
              <a:rPr lang="hu-HU" dirty="0"/>
              <a:t> </a:t>
            </a:r>
            <a:r>
              <a:rPr lang="hu-HU" dirty="0" smtClean="0"/>
              <a:t>      </a:t>
            </a:r>
            <a:r>
              <a:rPr lang="en-US" dirty="0" smtClean="0"/>
              <a:t>            </a:t>
            </a:r>
          </a:p>
          <a:p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                         ____________</a:t>
            </a:r>
          </a:p>
          <a:p>
            <a:endParaRPr lang="en-US" sz="1400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sz="1400" dirty="0" smtClean="0"/>
              <a:t>                        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____________</a:t>
            </a:r>
          </a:p>
          <a:p>
            <a:endParaRPr lang="en-US" sz="1400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sz="1400" dirty="0" smtClean="0"/>
              <a:t>                        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____________</a:t>
            </a:r>
            <a:endParaRPr lang="en-US" sz="1400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en-US" sz="1400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sz="1400" dirty="0" smtClean="0"/>
              <a:t>            </a:t>
            </a:r>
            <a:r>
              <a:rPr lang="en-US" dirty="0" smtClean="0"/>
              <a:t>(ha)</a:t>
            </a:r>
            <a:r>
              <a:rPr lang="en-US" dirty="0" err="1" smtClean="0"/>
              <a:t>vege</a:t>
            </a:r>
            <a:endParaRPr lang="en-US" dirty="0" smtClean="0"/>
          </a:p>
        </p:txBody>
      </p:sp>
      <p:sp>
        <p:nvSpPr>
          <p:cNvPr id="18" name="TextBox 17"/>
          <p:cNvSpPr txBox="1"/>
          <p:nvPr/>
        </p:nvSpPr>
        <p:spPr>
          <a:xfrm>
            <a:off x="1428728" y="2273850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kocka</a:t>
            </a:r>
            <a:r>
              <a:rPr lang="en-US" b="1" i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&lt;&gt;6</a:t>
            </a:r>
            <a:endParaRPr lang="en-US" b="1" i="1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cxnSp>
        <p:nvCxnSpPr>
          <p:cNvPr id="20" name="Straight Arrow Connector 19"/>
          <p:cNvCxnSpPr>
            <a:stCxn id="8" idx="1"/>
          </p:cNvCxnSpPr>
          <p:nvPr/>
        </p:nvCxnSpPr>
        <p:spPr>
          <a:xfrm rot="10800000">
            <a:off x="2428860" y="3857628"/>
            <a:ext cx="5214974" cy="13869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786182" y="1845222"/>
            <a:ext cx="3429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Hanyszordobtak</a:t>
            </a:r>
            <a:r>
              <a:rPr lang="en-US" dirty="0" smtClean="0"/>
              <a:t>:=0;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7" grpId="0"/>
      <p:bldP spid="18" grpId="0"/>
      <p:bldP spid="21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</TotalTime>
  <Words>1371</Words>
  <Application>Microsoft Office PowerPoint</Application>
  <PresentationFormat>On-screen Show (4:3)</PresentationFormat>
  <Paragraphs>441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</dc:creator>
  <cp:lastModifiedBy>a</cp:lastModifiedBy>
  <cp:revision>41</cp:revision>
  <dcterms:created xsi:type="dcterms:W3CDTF">2015-12-02T09:28:17Z</dcterms:created>
  <dcterms:modified xsi:type="dcterms:W3CDTF">2015-12-02T16:04:05Z</dcterms:modified>
</cp:coreProperties>
</file>